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8" r:id="rId1"/>
  </p:sldMasterIdLst>
  <p:notesMasterIdLst>
    <p:notesMasterId r:id="rId27"/>
  </p:notesMasterIdLst>
  <p:sldIdLst>
    <p:sldId id="256" r:id="rId2"/>
    <p:sldId id="259" r:id="rId3"/>
    <p:sldId id="260" r:id="rId4"/>
    <p:sldId id="261" r:id="rId5"/>
    <p:sldId id="263" r:id="rId6"/>
    <p:sldId id="264" r:id="rId7"/>
    <p:sldId id="265" r:id="rId8"/>
    <p:sldId id="266" r:id="rId9"/>
    <p:sldId id="267" r:id="rId10"/>
    <p:sldId id="268" r:id="rId11"/>
    <p:sldId id="269" r:id="rId12"/>
    <p:sldId id="270" r:id="rId13"/>
    <p:sldId id="279" r:id="rId14"/>
    <p:sldId id="280" r:id="rId15"/>
    <p:sldId id="281" r:id="rId16"/>
    <p:sldId id="271" r:id="rId17"/>
    <p:sldId id="272" r:id="rId18"/>
    <p:sldId id="273" r:id="rId19"/>
    <p:sldId id="274" r:id="rId20"/>
    <p:sldId id="275" r:id="rId21"/>
    <p:sldId id="276" r:id="rId22"/>
    <p:sldId id="277" r:id="rId23"/>
    <p:sldId id="278" r:id="rId24"/>
    <p:sldId id="282" r:id="rId25"/>
    <p:sldId id="258"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Alapértelmezett szakasz" id="{A7441251-D9F6-4B33-8631-CE9F58473ECA}">
          <p14:sldIdLst>
            <p14:sldId id="256"/>
          </p14:sldIdLst>
        </p14:section>
        <p14:section name="Névtelen szakasz" id="{D6A66C0C-FBE7-4285-BF86-7173A7B2CC80}">
          <p14:sldIdLst>
            <p14:sldId id="259"/>
            <p14:sldId id="260"/>
            <p14:sldId id="261"/>
            <p14:sldId id="263"/>
            <p14:sldId id="264"/>
            <p14:sldId id="265"/>
            <p14:sldId id="266"/>
            <p14:sldId id="267"/>
            <p14:sldId id="268"/>
            <p14:sldId id="269"/>
            <p14:sldId id="270"/>
            <p14:sldId id="279"/>
            <p14:sldId id="280"/>
            <p14:sldId id="281"/>
            <p14:sldId id="271"/>
            <p14:sldId id="272"/>
            <p14:sldId id="273"/>
            <p14:sldId id="274"/>
            <p14:sldId id="275"/>
            <p14:sldId id="276"/>
            <p14:sldId id="277"/>
            <p14:sldId id="278"/>
            <p14:sldId id="282"/>
            <p14:sldId id="25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snapToObjects="1">
      <p:cViewPr varScale="1">
        <p:scale>
          <a:sx n="84" d="100"/>
          <a:sy n="84" d="100"/>
        </p:scale>
        <p:origin x="1426" y="8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Objects="1">
      <p:cViewPr varScale="1">
        <p:scale>
          <a:sx n="86" d="100"/>
          <a:sy n="86" d="100"/>
        </p:scale>
        <p:origin x="3786"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E1230F8-2015-46AC-9C15-B08EDE877F5D}" type="datetimeFigureOut">
              <a:rPr lang="hu-HU" smtClean="0"/>
              <a:t>2018.02.24.</a:t>
            </a:fld>
            <a:endParaRPr lang="hu-HU"/>
          </a:p>
        </p:txBody>
      </p:sp>
      <p:sp>
        <p:nvSpPr>
          <p:cNvPr id="4" name="Diakép hely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6" name="Élőláb hely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DA5C11E-540C-488B-B718-84796C0B45F1}" type="slidenum">
              <a:rPr lang="hu-HU" smtClean="0"/>
              <a:t>‹#›</a:t>
            </a:fld>
            <a:endParaRPr lang="hu-HU"/>
          </a:p>
        </p:txBody>
      </p:sp>
    </p:spTree>
    <p:extLst>
      <p:ext uri="{BB962C8B-B14F-4D97-AF65-F5344CB8AC3E}">
        <p14:creationId xmlns:p14="http://schemas.microsoft.com/office/powerpoint/2010/main" val="40365856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a:p>
        </p:txBody>
      </p:sp>
      <p:sp>
        <p:nvSpPr>
          <p:cNvPr id="4" name="Dia számának helye 3"/>
          <p:cNvSpPr>
            <a:spLocks noGrp="1"/>
          </p:cNvSpPr>
          <p:nvPr>
            <p:ph type="sldNum" sz="quarter" idx="10"/>
          </p:nvPr>
        </p:nvSpPr>
        <p:spPr/>
        <p:txBody>
          <a:bodyPr/>
          <a:lstStyle/>
          <a:p>
            <a:fld id="{CDA5C11E-540C-488B-B718-84796C0B45F1}" type="slidenum">
              <a:rPr lang="hu-HU" smtClean="0"/>
              <a:t>1</a:t>
            </a:fld>
            <a:endParaRPr lang="hu-HU"/>
          </a:p>
        </p:txBody>
      </p:sp>
    </p:spTree>
    <p:extLst>
      <p:ext uri="{BB962C8B-B14F-4D97-AF65-F5344CB8AC3E}">
        <p14:creationId xmlns:p14="http://schemas.microsoft.com/office/powerpoint/2010/main" val="4112389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a:p>
        </p:txBody>
      </p:sp>
      <p:sp>
        <p:nvSpPr>
          <p:cNvPr id="4" name="Dia számának helye 3"/>
          <p:cNvSpPr>
            <a:spLocks noGrp="1"/>
          </p:cNvSpPr>
          <p:nvPr>
            <p:ph type="sldNum" sz="quarter" idx="10"/>
          </p:nvPr>
        </p:nvSpPr>
        <p:spPr/>
        <p:txBody>
          <a:bodyPr/>
          <a:lstStyle/>
          <a:p>
            <a:fld id="{CDA5C11E-540C-488B-B718-84796C0B45F1}" type="slidenum">
              <a:rPr lang="hu-HU" smtClean="0"/>
              <a:t>25</a:t>
            </a:fld>
            <a:endParaRPr lang="hu-HU"/>
          </a:p>
        </p:txBody>
      </p:sp>
    </p:spTree>
    <p:extLst>
      <p:ext uri="{BB962C8B-B14F-4D97-AF65-F5344CB8AC3E}">
        <p14:creationId xmlns:p14="http://schemas.microsoft.com/office/powerpoint/2010/main" val="41123891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685800" y="2130425"/>
            <a:ext cx="7772400" cy="1470025"/>
          </a:xfrm>
        </p:spPr>
        <p:txBody>
          <a:bodyPr/>
          <a:lstStyle/>
          <a:p>
            <a:r>
              <a:rPr lang="hu-HU" smtClean="0"/>
              <a:t>Mintacím szerkesztése</a:t>
            </a:r>
            <a:endParaRPr lang="hu-HU"/>
          </a:p>
        </p:txBody>
      </p:sp>
      <p:sp>
        <p:nvSpPr>
          <p:cNvPr id="3" name="Alcím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smtClean="0"/>
              <a:t>Alcím mintájának szerkesztése</a:t>
            </a:r>
            <a:endParaRPr lang="hu-HU"/>
          </a:p>
        </p:txBody>
      </p:sp>
      <p:sp>
        <p:nvSpPr>
          <p:cNvPr id="4" name="Dátum helye 3"/>
          <p:cNvSpPr>
            <a:spLocks noGrp="1"/>
          </p:cNvSpPr>
          <p:nvPr>
            <p:ph type="dt" sz="half" idx="10"/>
          </p:nvPr>
        </p:nvSpPr>
        <p:spPr/>
        <p:txBody>
          <a:bodyPr/>
          <a:lstStyle/>
          <a:p>
            <a:fld id="{0DD05FFA-4383-4574-9830-A5FF25BE8406}" type="datetimeFigureOut">
              <a:rPr lang="hu-HU" smtClean="0"/>
              <a:t>2018.02.24.</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74ECFDF-B4B8-4D79-9C23-DD008FAF0A0B}" type="slidenum">
              <a:rPr lang="hu-HU" smtClean="0"/>
              <a:t>‹#›</a:t>
            </a:fld>
            <a:endParaRPr lang="hu-HU"/>
          </a:p>
        </p:txBody>
      </p:sp>
      <p:sp>
        <p:nvSpPr>
          <p:cNvPr id="7" name="Cím 1"/>
          <p:cNvSpPr txBox="1">
            <a:spLocks/>
          </p:cNvSpPr>
          <p:nvPr userDrawn="1"/>
        </p:nvSpPr>
        <p:spPr>
          <a:xfrm>
            <a:off x="447989" y="44624"/>
            <a:ext cx="4412043" cy="864096"/>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400" b="1" kern="1200" cap="all" baseline="0">
                <a:solidFill>
                  <a:schemeClr val="bg1"/>
                </a:solidFill>
                <a:latin typeface="Arial" panose="020B0604020202020204" pitchFamily="34" charset="0"/>
                <a:ea typeface="+mj-ea"/>
                <a:cs typeface="Arial" panose="020B0604020202020204" pitchFamily="34" charset="0"/>
              </a:defRPr>
            </a:lvl1pPr>
          </a:lstStyle>
          <a:p>
            <a:r>
              <a:rPr lang="hu-HU" smtClean="0"/>
              <a:t>Mintacím szerkesztése</a:t>
            </a:r>
            <a:endParaRPr lang="hu-HU"/>
          </a:p>
        </p:txBody>
      </p:sp>
    </p:spTree>
    <p:extLst>
      <p:ext uri="{BB962C8B-B14F-4D97-AF65-F5344CB8AC3E}">
        <p14:creationId xmlns:p14="http://schemas.microsoft.com/office/powerpoint/2010/main" val="38052360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a:xfrm>
            <a:off x="447989" y="44624"/>
            <a:ext cx="4700075" cy="936104"/>
          </a:xfrm>
        </p:spPr>
        <p:txBody>
          <a:bodyPr>
            <a:normAutofit/>
          </a:bodyPr>
          <a:lstStyle>
            <a:lvl1pPr algn="l">
              <a:defRPr sz="2400"/>
            </a:lvl1pPr>
          </a:lstStyle>
          <a:p>
            <a:r>
              <a:rPr lang="hu-HU" dirty="0" smtClean="0"/>
              <a:t>Mintacím szerkesztése</a:t>
            </a:r>
            <a:endParaRPr lang="hu-HU" dirty="0"/>
          </a:p>
        </p:txBody>
      </p:sp>
      <p:sp>
        <p:nvSpPr>
          <p:cNvPr id="3" name="Tartalom helye 2"/>
          <p:cNvSpPr>
            <a:spLocks noGrp="1"/>
          </p:cNvSpPr>
          <p:nvPr>
            <p:ph idx="1"/>
          </p:nvPr>
        </p:nvSpPr>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0DD05FFA-4383-4574-9830-A5FF25BE8406}" type="datetimeFigureOut">
              <a:rPr lang="hu-HU" smtClean="0"/>
              <a:t>2018.02.24.</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74ECFDF-B4B8-4D79-9C23-DD008FAF0A0B}" type="slidenum">
              <a:rPr lang="hu-HU" smtClean="0"/>
              <a:t>‹#›</a:t>
            </a:fld>
            <a:endParaRPr lang="hu-HU"/>
          </a:p>
        </p:txBody>
      </p:sp>
    </p:spTree>
    <p:extLst>
      <p:ext uri="{BB962C8B-B14F-4D97-AF65-F5344CB8AC3E}">
        <p14:creationId xmlns:p14="http://schemas.microsoft.com/office/powerpoint/2010/main" val="1329614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22313" y="4406900"/>
            <a:ext cx="7772400" cy="1362075"/>
          </a:xfrm>
        </p:spPr>
        <p:txBody>
          <a:bodyPr anchor="t"/>
          <a:lstStyle>
            <a:lvl1pPr algn="l">
              <a:defRPr sz="4000" b="1" cap="all"/>
            </a:lvl1pPr>
          </a:lstStyle>
          <a:p>
            <a:r>
              <a:rPr lang="hu-HU" smtClean="0"/>
              <a:t>Mintacím szerkesztése</a:t>
            </a:r>
            <a:endParaRPr lang="hu-HU"/>
          </a:p>
        </p:txBody>
      </p:sp>
      <p:sp>
        <p:nvSpPr>
          <p:cNvPr id="3" name="Szöveg hely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smtClean="0"/>
              <a:t>Mintaszöveg szerkesztése</a:t>
            </a:r>
          </a:p>
        </p:txBody>
      </p:sp>
      <p:sp>
        <p:nvSpPr>
          <p:cNvPr id="4" name="Dátum helye 3"/>
          <p:cNvSpPr>
            <a:spLocks noGrp="1"/>
          </p:cNvSpPr>
          <p:nvPr>
            <p:ph type="dt" sz="half" idx="10"/>
          </p:nvPr>
        </p:nvSpPr>
        <p:spPr/>
        <p:txBody>
          <a:bodyPr/>
          <a:lstStyle/>
          <a:p>
            <a:fld id="{0DD05FFA-4383-4574-9830-A5FF25BE8406}" type="datetimeFigureOut">
              <a:rPr lang="hu-HU" smtClean="0"/>
              <a:t>2018.02.24.</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74ECFDF-B4B8-4D79-9C23-DD008FAF0A0B}" type="slidenum">
              <a:rPr lang="hu-HU" smtClean="0"/>
              <a:t>‹#›</a:t>
            </a:fld>
            <a:endParaRPr lang="hu-HU"/>
          </a:p>
        </p:txBody>
      </p:sp>
      <p:sp>
        <p:nvSpPr>
          <p:cNvPr id="7" name="Cím 1"/>
          <p:cNvSpPr txBox="1">
            <a:spLocks/>
          </p:cNvSpPr>
          <p:nvPr userDrawn="1"/>
        </p:nvSpPr>
        <p:spPr>
          <a:xfrm>
            <a:off x="447989" y="44624"/>
            <a:ext cx="4412043" cy="864096"/>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400" b="1" kern="1200" cap="all" baseline="0">
                <a:solidFill>
                  <a:schemeClr val="bg1"/>
                </a:solidFill>
                <a:latin typeface="Arial" panose="020B0604020202020204" pitchFamily="34" charset="0"/>
                <a:ea typeface="+mj-ea"/>
                <a:cs typeface="Arial" panose="020B0604020202020204" pitchFamily="34" charset="0"/>
              </a:defRPr>
            </a:lvl1pPr>
          </a:lstStyle>
          <a:p>
            <a:r>
              <a:rPr lang="hu-HU" smtClean="0"/>
              <a:t>Mintacím szerkesztése</a:t>
            </a:r>
            <a:endParaRPr lang="hu-HU"/>
          </a:p>
        </p:txBody>
      </p:sp>
    </p:spTree>
    <p:extLst>
      <p:ext uri="{BB962C8B-B14F-4D97-AF65-F5344CB8AC3E}">
        <p14:creationId xmlns:p14="http://schemas.microsoft.com/office/powerpoint/2010/main" val="3469027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dirty="0" smtClean="0"/>
              <a:t>Mintaszöveg szerkesztése</a:t>
            </a:r>
          </a:p>
          <a:p>
            <a:pPr lvl="1"/>
            <a:r>
              <a:rPr lang="hu-HU" dirty="0" smtClean="0"/>
              <a:t>Második szint</a:t>
            </a:r>
          </a:p>
          <a:p>
            <a:pPr lvl="2"/>
            <a:r>
              <a:rPr lang="hu-HU" dirty="0" smtClean="0"/>
              <a:t>Harmadik szint</a:t>
            </a:r>
          </a:p>
          <a:p>
            <a:pPr lvl="3"/>
            <a:r>
              <a:rPr lang="hu-HU" dirty="0" smtClean="0"/>
              <a:t>Negyedik szint</a:t>
            </a:r>
          </a:p>
          <a:p>
            <a:pPr lvl="4"/>
            <a:r>
              <a:rPr lang="hu-HU" dirty="0" smtClean="0"/>
              <a:t>Ötödik szint</a:t>
            </a:r>
            <a:endParaRPr lang="hu-HU" dirty="0"/>
          </a:p>
        </p:txBody>
      </p:sp>
      <p:sp>
        <p:nvSpPr>
          <p:cNvPr id="4" name="Tartalom hely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Dátum helye 4"/>
          <p:cNvSpPr>
            <a:spLocks noGrp="1"/>
          </p:cNvSpPr>
          <p:nvPr>
            <p:ph type="dt" sz="half" idx="10"/>
          </p:nvPr>
        </p:nvSpPr>
        <p:spPr/>
        <p:txBody>
          <a:bodyPr/>
          <a:lstStyle/>
          <a:p>
            <a:fld id="{0DD05FFA-4383-4574-9830-A5FF25BE8406}" type="datetimeFigureOut">
              <a:rPr lang="hu-HU" smtClean="0"/>
              <a:t>2018.02.24.</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774ECFDF-B4B8-4D79-9C23-DD008FAF0A0B}" type="slidenum">
              <a:rPr lang="hu-HU" smtClean="0"/>
              <a:t>‹#›</a:t>
            </a:fld>
            <a:endParaRPr lang="hu-HU"/>
          </a:p>
        </p:txBody>
      </p:sp>
    </p:spTree>
    <p:extLst>
      <p:ext uri="{BB962C8B-B14F-4D97-AF65-F5344CB8AC3E}">
        <p14:creationId xmlns:p14="http://schemas.microsoft.com/office/powerpoint/2010/main" val="3634561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lvl1pPr>
              <a:defRPr/>
            </a:lvl1pPr>
          </a:lstStyle>
          <a:p>
            <a:r>
              <a:rPr lang="hu-HU" smtClean="0"/>
              <a:t>Mintacím szerkesztése</a:t>
            </a:r>
            <a:endParaRPr lang="hu-HU"/>
          </a:p>
        </p:txBody>
      </p:sp>
      <p:sp>
        <p:nvSpPr>
          <p:cNvPr id="3" name="Szöveg hely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4" name="Tartalom hely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Szöveg hely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6" name="Tartalom hely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7" name="Dátum helye 6"/>
          <p:cNvSpPr>
            <a:spLocks noGrp="1"/>
          </p:cNvSpPr>
          <p:nvPr>
            <p:ph type="dt" sz="half" idx="10"/>
          </p:nvPr>
        </p:nvSpPr>
        <p:spPr/>
        <p:txBody>
          <a:bodyPr/>
          <a:lstStyle/>
          <a:p>
            <a:fld id="{0DD05FFA-4383-4574-9830-A5FF25BE8406}" type="datetimeFigureOut">
              <a:rPr lang="hu-HU" smtClean="0"/>
              <a:t>2018.02.24.</a:t>
            </a:fld>
            <a:endParaRPr lang="hu-HU"/>
          </a:p>
        </p:txBody>
      </p:sp>
      <p:sp>
        <p:nvSpPr>
          <p:cNvPr id="8" name="Élőláb helye 7"/>
          <p:cNvSpPr>
            <a:spLocks noGrp="1"/>
          </p:cNvSpPr>
          <p:nvPr>
            <p:ph type="ftr" sz="quarter" idx="11"/>
          </p:nvPr>
        </p:nvSpPr>
        <p:spPr/>
        <p:txBody>
          <a:bodyPr/>
          <a:lstStyle/>
          <a:p>
            <a:endParaRPr lang="hu-HU"/>
          </a:p>
        </p:txBody>
      </p:sp>
      <p:sp>
        <p:nvSpPr>
          <p:cNvPr id="9" name="Dia számának helye 8"/>
          <p:cNvSpPr>
            <a:spLocks noGrp="1"/>
          </p:cNvSpPr>
          <p:nvPr>
            <p:ph type="sldNum" sz="quarter" idx="12"/>
          </p:nvPr>
        </p:nvSpPr>
        <p:spPr/>
        <p:txBody>
          <a:bodyPr/>
          <a:lstStyle/>
          <a:p>
            <a:fld id="{774ECFDF-B4B8-4D79-9C23-DD008FAF0A0B}" type="slidenum">
              <a:rPr lang="hu-HU" smtClean="0"/>
              <a:t>‹#›</a:t>
            </a:fld>
            <a:endParaRPr lang="hu-HU"/>
          </a:p>
        </p:txBody>
      </p:sp>
    </p:spTree>
    <p:extLst>
      <p:ext uri="{BB962C8B-B14F-4D97-AF65-F5344CB8AC3E}">
        <p14:creationId xmlns:p14="http://schemas.microsoft.com/office/powerpoint/2010/main" val="244561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6" name="Tartalom helye 2"/>
          <p:cNvSpPr>
            <a:spLocks noGrp="1"/>
          </p:cNvSpPr>
          <p:nvPr>
            <p:ph idx="1"/>
          </p:nvPr>
        </p:nvSpPr>
        <p:spPr>
          <a:xfrm>
            <a:off x="447989" y="1628800"/>
            <a:ext cx="5111750" cy="4691063"/>
          </a:xfrm>
        </p:spPr>
        <p:txBody>
          <a:bodyPr/>
          <a:lstStyle>
            <a:lvl1pPr>
              <a:defRPr sz="24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hu-HU" dirty="0" smtClean="0"/>
              <a:t>Mintaszöveg szerkesztése</a:t>
            </a:r>
          </a:p>
          <a:p>
            <a:pPr lvl="1"/>
            <a:r>
              <a:rPr lang="hu-HU" dirty="0" smtClean="0"/>
              <a:t>Második szint</a:t>
            </a:r>
          </a:p>
          <a:p>
            <a:pPr lvl="2"/>
            <a:r>
              <a:rPr lang="hu-HU" dirty="0" smtClean="0"/>
              <a:t>Harmadik szint</a:t>
            </a:r>
          </a:p>
          <a:p>
            <a:pPr lvl="3"/>
            <a:r>
              <a:rPr lang="hu-HU" dirty="0" smtClean="0"/>
              <a:t>Negyedik szint</a:t>
            </a:r>
          </a:p>
          <a:p>
            <a:pPr lvl="4"/>
            <a:r>
              <a:rPr lang="hu-HU" dirty="0" smtClean="0"/>
              <a:t>Ötödik szint</a:t>
            </a:r>
            <a:endParaRPr lang="hu-HU" dirty="0"/>
          </a:p>
        </p:txBody>
      </p:sp>
      <p:sp>
        <p:nvSpPr>
          <p:cNvPr id="7" name="Kép helye 2"/>
          <p:cNvSpPr>
            <a:spLocks noGrp="1"/>
          </p:cNvSpPr>
          <p:nvPr>
            <p:ph type="pic" idx="13"/>
          </p:nvPr>
        </p:nvSpPr>
        <p:spPr>
          <a:xfrm>
            <a:off x="5724128" y="1633102"/>
            <a:ext cx="3240360" cy="469106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Tree>
    <p:extLst>
      <p:ext uri="{BB962C8B-B14F-4D97-AF65-F5344CB8AC3E}">
        <p14:creationId xmlns:p14="http://schemas.microsoft.com/office/powerpoint/2010/main" val="20861757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artalomrész képaláírással">
    <p:spTree>
      <p:nvGrpSpPr>
        <p:cNvPr id="1" name=""/>
        <p:cNvGrpSpPr/>
        <p:nvPr/>
      </p:nvGrpSpPr>
      <p:grpSpPr>
        <a:xfrm>
          <a:off x="0" y="0"/>
          <a:ext cx="0" cy="0"/>
          <a:chOff x="0" y="0"/>
          <a:chExt cx="0" cy="0"/>
        </a:xfrm>
      </p:grpSpPr>
      <p:sp>
        <p:nvSpPr>
          <p:cNvPr id="3" name="Tartalom helye 2"/>
          <p:cNvSpPr>
            <a:spLocks noGrp="1"/>
          </p:cNvSpPr>
          <p:nvPr>
            <p:ph idx="1"/>
          </p:nvPr>
        </p:nvSpPr>
        <p:spPr>
          <a:xfrm>
            <a:off x="3575050" y="1435100"/>
            <a:ext cx="5111750" cy="46910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smtClean="0"/>
              <a:t>Mintaszöveg szerkesztése</a:t>
            </a:r>
          </a:p>
          <a:p>
            <a:pPr lvl="1"/>
            <a:r>
              <a:rPr lang="hu-HU" dirty="0" smtClean="0"/>
              <a:t>Második szint</a:t>
            </a:r>
          </a:p>
          <a:p>
            <a:pPr lvl="2"/>
            <a:r>
              <a:rPr lang="hu-HU" dirty="0" smtClean="0"/>
              <a:t>Harmadik szint</a:t>
            </a:r>
          </a:p>
          <a:p>
            <a:pPr lvl="3"/>
            <a:r>
              <a:rPr lang="hu-HU" dirty="0" smtClean="0"/>
              <a:t>Negyedik szint</a:t>
            </a:r>
          </a:p>
          <a:p>
            <a:pPr lvl="4"/>
            <a:r>
              <a:rPr lang="hu-HU" dirty="0" smtClean="0"/>
              <a:t>Ötödik szint</a:t>
            </a:r>
            <a:endParaRPr lang="hu-HU" dirty="0"/>
          </a:p>
        </p:txBody>
      </p:sp>
      <p:sp>
        <p:nvSpPr>
          <p:cNvPr id="4" name="Szöveg hely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fld id="{0DD05FFA-4383-4574-9830-A5FF25BE8406}" type="datetimeFigureOut">
              <a:rPr lang="hu-HU" smtClean="0"/>
              <a:t>2018.02.24.</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774ECFDF-B4B8-4D79-9C23-DD008FAF0A0B}" type="slidenum">
              <a:rPr lang="hu-HU" smtClean="0"/>
              <a:t>‹#›</a:t>
            </a:fld>
            <a:endParaRPr lang="hu-HU"/>
          </a:p>
        </p:txBody>
      </p:sp>
      <p:sp>
        <p:nvSpPr>
          <p:cNvPr id="9" name="Cím 1"/>
          <p:cNvSpPr>
            <a:spLocks noGrp="1"/>
          </p:cNvSpPr>
          <p:nvPr>
            <p:ph type="title"/>
          </p:nvPr>
        </p:nvSpPr>
        <p:spPr>
          <a:xfrm>
            <a:off x="447989" y="44624"/>
            <a:ext cx="4412043" cy="864096"/>
          </a:xfrm>
        </p:spPr>
        <p:txBody>
          <a:bodyPr/>
          <a:lstStyle/>
          <a:p>
            <a:r>
              <a:rPr lang="hu-HU" smtClean="0"/>
              <a:t>Mintacím szerkesztése</a:t>
            </a:r>
            <a:endParaRPr lang="hu-HU"/>
          </a:p>
        </p:txBody>
      </p:sp>
    </p:spTree>
    <p:extLst>
      <p:ext uri="{BB962C8B-B14F-4D97-AF65-F5344CB8AC3E}">
        <p14:creationId xmlns:p14="http://schemas.microsoft.com/office/powerpoint/2010/main" val="14287766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792288" y="4800600"/>
            <a:ext cx="5486400" cy="566738"/>
          </a:xfrm>
        </p:spPr>
        <p:txBody>
          <a:bodyPr anchor="b"/>
          <a:lstStyle>
            <a:lvl1pPr algn="l">
              <a:defRPr sz="2000" b="1"/>
            </a:lvl1pPr>
          </a:lstStyle>
          <a:p>
            <a:r>
              <a:rPr lang="hu-HU" smtClean="0"/>
              <a:t>Mintacím szerkesztése</a:t>
            </a:r>
            <a:endParaRPr lang="hu-HU"/>
          </a:p>
        </p:txBody>
      </p:sp>
      <p:sp>
        <p:nvSpPr>
          <p:cNvPr id="3" name="Kép hely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fld id="{0DD05FFA-4383-4574-9830-A5FF25BE8406}" type="datetimeFigureOut">
              <a:rPr lang="hu-HU" smtClean="0"/>
              <a:t>2018.02.24.</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774ECFDF-B4B8-4D79-9C23-DD008FAF0A0B}" type="slidenum">
              <a:rPr lang="hu-HU" smtClean="0"/>
              <a:t>‹#›</a:t>
            </a:fld>
            <a:endParaRPr lang="hu-HU"/>
          </a:p>
        </p:txBody>
      </p:sp>
    </p:spTree>
    <p:extLst>
      <p:ext uri="{BB962C8B-B14F-4D97-AF65-F5344CB8AC3E}">
        <p14:creationId xmlns:p14="http://schemas.microsoft.com/office/powerpoint/2010/main" val="903494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Custom Layout">
    <p:spTree>
      <p:nvGrpSpPr>
        <p:cNvPr id="1" name=""/>
        <p:cNvGrpSpPr/>
        <p:nvPr/>
      </p:nvGrpSpPr>
      <p:grpSpPr>
        <a:xfrm>
          <a:off x="0" y="0"/>
          <a:ext cx="0" cy="0"/>
          <a:chOff x="0" y="0"/>
          <a:chExt cx="0" cy="0"/>
        </a:xfrm>
      </p:grpSpPr>
      <p:sp>
        <p:nvSpPr>
          <p:cNvPr id="14" name="Title 8"/>
          <p:cNvSpPr>
            <a:spLocks noGrp="1"/>
          </p:cNvSpPr>
          <p:nvPr>
            <p:ph type="title" hasCustomPrompt="1"/>
          </p:nvPr>
        </p:nvSpPr>
        <p:spPr>
          <a:xfrm>
            <a:off x="4495800" y="2286000"/>
            <a:ext cx="4419600" cy="1143000"/>
          </a:xfrm>
        </p:spPr>
        <p:txBody>
          <a:bodyPr anchor="t">
            <a:noAutofit/>
          </a:bodyPr>
          <a:lstStyle>
            <a:lvl1pPr algn="l">
              <a:defRPr sz="4400" b="1" cap="all" baseline="0">
                <a:solidFill>
                  <a:schemeClr val="bg1"/>
                </a:solidFill>
                <a:latin typeface="Arial"/>
                <a:cs typeface="Arial"/>
              </a:defRPr>
            </a:lvl1pPr>
          </a:lstStyle>
          <a:p>
            <a:r>
              <a:rPr lang="hu-HU" dirty="0" smtClean="0"/>
              <a:t>Prezentáció Címe</a:t>
            </a:r>
            <a:endParaRPr lang="en-US" dirty="0"/>
          </a:p>
        </p:txBody>
      </p:sp>
      <p:sp>
        <p:nvSpPr>
          <p:cNvPr id="17" name="Text Placeholder 15"/>
          <p:cNvSpPr>
            <a:spLocks noGrp="1"/>
          </p:cNvSpPr>
          <p:nvPr>
            <p:ph type="body" sz="quarter" idx="10" hasCustomPrompt="1"/>
          </p:nvPr>
        </p:nvSpPr>
        <p:spPr>
          <a:xfrm>
            <a:off x="4495800" y="3886200"/>
            <a:ext cx="4343400" cy="914400"/>
          </a:xfrm>
        </p:spPr>
        <p:txBody>
          <a:bodyPr wrap="square" anchor="t"/>
          <a:lstStyle>
            <a:lvl1pPr marL="514350" indent="-514350" algn="l">
              <a:spcAft>
                <a:spcPts val="600"/>
              </a:spcAft>
              <a:buFontTx/>
              <a:buNone/>
              <a:defRPr cap="all" baseline="0">
                <a:solidFill>
                  <a:srgbClr val="FFFFFF"/>
                </a:solidFill>
                <a:latin typeface="Arial"/>
                <a:cs typeface="Arial"/>
              </a:defRPr>
            </a:lvl1pPr>
            <a:lvl2pPr>
              <a:buNone/>
              <a:defRPr/>
            </a:lvl2pPr>
          </a:lstStyle>
          <a:p>
            <a:pPr lvl="0"/>
            <a:r>
              <a:rPr lang="hu-HU" dirty="0" smtClean="0"/>
              <a:t>Click to edit Alcím</a:t>
            </a:r>
          </a:p>
          <a:p>
            <a:pPr lvl="0"/>
            <a:endParaRPr lang="hu-HU" dirty="0" smtClean="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Cím helye 1"/>
          <p:cNvSpPr>
            <a:spLocks noGrp="1"/>
          </p:cNvSpPr>
          <p:nvPr>
            <p:ph type="title"/>
          </p:nvPr>
        </p:nvSpPr>
        <p:spPr>
          <a:xfrm>
            <a:off x="447989" y="44624"/>
            <a:ext cx="4412043" cy="864096"/>
          </a:xfrm>
          <a:prstGeom prst="rect">
            <a:avLst/>
          </a:prstGeom>
        </p:spPr>
        <p:txBody>
          <a:bodyPr vert="horz" lIns="91440" tIns="45720" rIns="91440" bIns="45720" rtlCol="0" anchor="ctr">
            <a:normAutofit/>
          </a:bodyPr>
          <a:lstStyle/>
          <a:p>
            <a:r>
              <a:rPr lang="hu-HU" dirty="0" smtClean="0"/>
              <a:t>Mintacím szerkesztése</a:t>
            </a:r>
            <a:endParaRPr lang="hu-HU" dirty="0"/>
          </a:p>
        </p:txBody>
      </p:sp>
      <p:sp>
        <p:nvSpPr>
          <p:cNvPr id="3" name="Szöveg hely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hu-HU" dirty="0" smtClean="0"/>
              <a:t>Mintaszöveg szerkesztése</a:t>
            </a:r>
          </a:p>
          <a:p>
            <a:pPr lvl="1"/>
            <a:r>
              <a:rPr lang="hu-HU" dirty="0" smtClean="0"/>
              <a:t>Második szint</a:t>
            </a:r>
          </a:p>
          <a:p>
            <a:pPr lvl="2"/>
            <a:r>
              <a:rPr lang="hu-HU" dirty="0" smtClean="0"/>
              <a:t>Harmadik szint</a:t>
            </a:r>
          </a:p>
          <a:p>
            <a:pPr lvl="3"/>
            <a:r>
              <a:rPr lang="hu-HU" dirty="0" smtClean="0"/>
              <a:t>Negyedik szint</a:t>
            </a:r>
          </a:p>
          <a:p>
            <a:pPr lvl="4"/>
            <a:r>
              <a:rPr lang="hu-HU" dirty="0" smtClean="0"/>
              <a:t>Ötödik szint</a:t>
            </a:r>
            <a:endParaRPr lang="hu-HU" dirty="0"/>
          </a:p>
        </p:txBody>
      </p:sp>
      <p:sp>
        <p:nvSpPr>
          <p:cNvPr id="4" name="Dátum hely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D05FFA-4383-4574-9830-A5FF25BE8406}" type="datetimeFigureOut">
              <a:rPr lang="hu-HU" smtClean="0"/>
              <a:t>2018.02.24.</a:t>
            </a:fld>
            <a:endParaRPr lang="hu-HU"/>
          </a:p>
        </p:txBody>
      </p:sp>
      <p:sp>
        <p:nvSpPr>
          <p:cNvPr id="5" name="Élőláb hely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p>
        </p:txBody>
      </p:sp>
      <p:sp>
        <p:nvSpPr>
          <p:cNvPr id="6" name="Dia számának hely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4ECFDF-B4B8-4D79-9C23-DD008FAF0A0B}" type="slidenum">
              <a:rPr lang="hu-HU" smtClean="0"/>
              <a:t>‹#›</a:t>
            </a:fld>
            <a:endParaRPr lang="hu-HU"/>
          </a:p>
        </p:txBody>
      </p:sp>
    </p:spTree>
    <p:extLst>
      <p:ext uri="{BB962C8B-B14F-4D97-AF65-F5344CB8AC3E}">
        <p14:creationId xmlns:p14="http://schemas.microsoft.com/office/powerpoint/2010/main" val="191508263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6" r:id="rId7"/>
    <p:sldLayoutId id="2147483667" r:id="rId8"/>
    <p:sldLayoutId id="2147483670" r:id="rId9"/>
  </p:sldLayoutIdLst>
  <p:txStyles>
    <p:titleStyle>
      <a:lvl1pPr algn="l" defTabSz="914400" rtl="0" eaLnBrk="1" latinLnBrk="0" hangingPunct="1">
        <a:spcBef>
          <a:spcPct val="0"/>
        </a:spcBef>
        <a:buNone/>
        <a:defRPr sz="2400" b="1" kern="1200" cap="all" baseline="0">
          <a:solidFill>
            <a:schemeClr val="bg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Cím 1"/>
          <p:cNvSpPr>
            <a:spLocks noGrp="1"/>
          </p:cNvSpPr>
          <p:nvPr>
            <p:ph type="ctrTitle"/>
          </p:nvPr>
        </p:nvSpPr>
        <p:spPr>
          <a:xfrm>
            <a:off x="2339752" y="24899"/>
            <a:ext cx="7772400" cy="1470025"/>
          </a:xfrm>
        </p:spPr>
        <p:txBody>
          <a:bodyPr>
            <a:normAutofit/>
          </a:bodyPr>
          <a:lstStyle/>
          <a:p>
            <a:r>
              <a:rPr lang="hu-HU" sz="1800" dirty="0" smtClean="0"/>
              <a:t>            EFOP-5.2.2-17 </a:t>
            </a:r>
            <a:r>
              <a:rPr lang="hu-HU" sz="1800" dirty="0"/>
              <a:t>-2017-00056</a:t>
            </a:r>
          </a:p>
        </p:txBody>
      </p:sp>
      <p:sp>
        <p:nvSpPr>
          <p:cNvPr id="3" name="Tartalom helye 2"/>
          <p:cNvSpPr>
            <a:spLocks noGrp="1"/>
          </p:cNvSpPr>
          <p:nvPr>
            <p:ph type="subTitle" idx="1"/>
          </p:nvPr>
        </p:nvSpPr>
        <p:spPr>
          <a:xfrm>
            <a:off x="899592" y="2134506"/>
            <a:ext cx="7876456" cy="5037257"/>
          </a:xfrm>
        </p:spPr>
        <p:txBody>
          <a:bodyPr>
            <a:normAutofit/>
          </a:bodyPr>
          <a:lstStyle/>
          <a:p>
            <a:pPr marL="0" indent="0" algn="ctr">
              <a:spcBef>
                <a:spcPct val="0"/>
              </a:spcBef>
              <a:buNone/>
            </a:pPr>
            <a:r>
              <a:rPr lang="hu-HU" sz="2200" b="1" cap="all" dirty="0">
                <a:solidFill>
                  <a:schemeClr val="bg1"/>
                </a:solidFill>
                <a:ea typeface="+mj-ea"/>
              </a:rPr>
              <a:t>A </a:t>
            </a:r>
            <a:r>
              <a:rPr lang="hu-HU" sz="2200" b="1" cap="all" dirty="0" smtClean="0">
                <a:solidFill>
                  <a:schemeClr val="bg1"/>
                </a:solidFill>
                <a:ea typeface="+mj-ea"/>
              </a:rPr>
              <a:t>Soltis </a:t>
            </a:r>
            <a:r>
              <a:rPr lang="hu-HU" sz="2200" b="1" cap="all" dirty="0">
                <a:solidFill>
                  <a:schemeClr val="bg1"/>
                </a:solidFill>
                <a:ea typeface="+mj-ea"/>
              </a:rPr>
              <a:t>Színház vidéki </a:t>
            </a:r>
            <a:r>
              <a:rPr lang="hu-HU" sz="2200" b="1" cap="all" dirty="0" smtClean="0">
                <a:solidFill>
                  <a:schemeClr val="bg1"/>
                </a:solidFill>
                <a:ea typeface="+mj-ea"/>
              </a:rPr>
              <a:t>„sokszínű </a:t>
            </a:r>
            <a:r>
              <a:rPr lang="hu-HU" sz="2200" b="1" cap="all" dirty="0">
                <a:solidFill>
                  <a:schemeClr val="bg1"/>
                </a:solidFill>
                <a:ea typeface="+mj-ea"/>
              </a:rPr>
              <a:t>kultúra </a:t>
            </a:r>
            <a:r>
              <a:rPr lang="hu-HU" sz="2200" b="1" cap="all" dirty="0" smtClean="0">
                <a:solidFill>
                  <a:schemeClr val="bg1"/>
                </a:solidFill>
                <a:ea typeface="+mj-ea"/>
              </a:rPr>
              <a:t>hálózat” </a:t>
            </a:r>
            <a:r>
              <a:rPr lang="hu-HU" sz="2200" b="1" cap="all" dirty="0">
                <a:solidFill>
                  <a:schemeClr val="bg1"/>
                </a:solidFill>
                <a:ea typeface="+mj-ea"/>
              </a:rPr>
              <a:t>modelljének kidolgozása nemzetközi együttműködés segítségével </a:t>
            </a:r>
            <a:br>
              <a:rPr lang="hu-HU" sz="2200" b="1" cap="all" dirty="0">
                <a:solidFill>
                  <a:schemeClr val="bg1"/>
                </a:solidFill>
                <a:ea typeface="+mj-ea"/>
              </a:rPr>
            </a:br>
            <a:endParaRPr lang="hu-HU" sz="2200" b="1" cap="all" dirty="0" smtClean="0">
              <a:solidFill>
                <a:schemeClr val="bg1"/>
              </a:solidFill>
              <a:ea typeface="+mj-ea"/>
            </a:endParaRPr>
          </a:p>
          <a:p>
            <a:pPr marL="0" indent="0" algn="ctr">
              <a:spcBef>
                <a:spcPct val="0"/>
              </a:spcBef>
              <a:buNone/>
            </a:pPr>
            <a:endParaRPr lang="hu-HU" sz="2200" b="1" cap="all" dirty="0">
              <a:solidFill>
                <a:schemeClr val="bg1"/>
              </a:solidFill>
              <a:ea typeface="+mj-ea"/>
            </a:endParaRPr>
          </a:p>
          <a:p>
            <a:pPr marL="0" indent="0" algn="ctr">
              <a:spcBef>
                <a:spcPct val="0"/>
              </a:spcBef>
              <a:buNone/>
            </a:pPr>
            <a:endParaRPr lang="hu-HU" sz="2200" b="1" cap="all" dirty="0" smtClean="0">
              <a:solidFill>
                <a:schemeClr val="bg1"/>
              </a:solidFill>
              <a:ea typeface="+mj-ea"/>
            </a:endParaRPr>
          </a:p>
          <a:p>
            <a:pPr marL="0" indent="0" algn="ctr">
              <a:spcBef>
                <a:spcPct val="0"/>
              </a:spcBef>
              <a:buNone/>
            </a:pPr>
            <a:r>
              <a:rPr lang="hu-HU" sz="2400" b="1" cap="all" dirty="0" smtClean="0">
                <a:solidFill>
                  <a:schemeClr val="accent2">
                    <a:lumMod val="75000"/>
                  </a:schemeClr>
                </a:solidFill>
                <a:effectLst>
                  <a:outerShdw blurRad="38100" dist="38100" dir="2700000" algn="tl">
                    <a:srgbClr val="000000">
                      <a:alpha val="43137"/>
                    </a:srgbClr>
                  </a:outerShdw>
                </a:effectLst>
                <a:ea typeface="+mj-ea"/>
              </a:rPr>
              <a:t>Soltis színház</a:t>
            </a:r>
            <a:endParaRPr lang="hu-HU" sz="2400" b="1" cap="all" dirty="0">
              <a:solidFill>
                <a:schemeClr val="accent2">
                  <a:lumMod val="75000"/>
                </a:schemeClr>
              </a:solidFill>
              <a:effectLst>
                <a:outerShdw blurRad="38100" dist="38100" dir="2700000" algn="tl">
                  <a:srgbClr val="000000">
                    <a:alpha val="43137"/>
                  </a:srgbClr>
                </a:outerShdw>
              </a:effectLst>
              <a:ea typeface="+mj-ea"/>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9502" y="4005064"/>
            <a:ext cx="898401" cy="8984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6977053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9437" y="10526"/>
            <a:ext cx="7658907" cy="1260412"/>
          </a:xfrm>
        </p:spPr>
        <p:txBody>
          <a:bodyPr>
            <a:normAutofit fontScale="90000"/>
          </a:bodyPr>
          <a:lstStyle/>
          <a:p>
            <a:r>
              <a:rPr lang="hu-HU" sz="1400" dirty="0">
                <a:solidFill>
                  <a:prstClr val="white"/>
                </a:solidFill>
              </a:rPr>
              <a:t>A Soltis Színház „vidéki sokszínű kultúra hálózat” modelljének kidolgozása nemzetközi együttműködés segítségével </a:t>
            </a:r>
            <a:r>
              <a:rPr lang="hu-HU" sz="1300" dirty="0">
                <a:solidFill>
                  <a:prstClr val="white"/>
                </a:solidFill>
              </a:rPr>
              <a:t>„</a:t>
            </a:r>
            <a:br>
              <a:rPr lang="hu-HU" sz="1300" dirty="0">
                <a:solidFill>
                  <a:prstClr val="white"/>
                </a:solidFill>
              </a:rPr>
            </a:br>
            <a:r>
              <a:rPr lang="hu-HU" sz="1300" dirty="0">
                <a:solidFill>
                  <a:prstClr val="white"/>
                </a:solidFill>
              </a:rPr>
              <a:t/>
            </a:r>
            <a:br>
              <a:rPr lang="hu-HU" sz="1300" dirty="0">
                <a:solidFill>
                  <a:prstClr val="white"/>
                </a:solidFill>
              </a:rPr>
            </a:br>
            <a:r>
              <a:rPr lang="hu-HU" sz="1300" dirty="0" smtClean="0">
                <a:solidFill>
                  <a:prstClr val="white"/>
                </a:solidFill>
              </a:rPr>
              <a:t/>
            </a:r>
            <a:br>
              <a:rPr lang="hu-HU" sz="1300" dirty="0" smtClean="0">
                <a:solidFill>
                  <a:prstClr val="white"/>
                </a:solidFill>
              </a:rPr>
            </a:br>
            <a:r>
              <a:rPr lang="hu-HU" sz="1300" dirty="0">
                <a:solidFill>
                  <a:prstClr val="white"/>
                </a:solidFill>
              </a:rPr>
              <a:t> </a:t>
            </a:r>
            <a:r>
              <a:rPr lang="hu-HU" sz="1300" dirty="0" smtClean="0">
                <a:solidFill>
                  <a:prstClr val="white"/>
                </a:solidFill>
              </a:rPr>
              <a:t>                                                                                            </a:t>
            </a:r>
            <a:br>
              <a:rPr lang="hu-HU" sz="1300" dirty="0" smtClean="0">
                <a:solidFill>
                  <a:prstClr val="white"/>
                </a:solidFill>
              </a:rPr>
            </a:br>
            <a:r>
              <a:rPr lang="hu-HU" sz="1300" dirty="0">
                <a:solidFill>
                  <a:prstClr val="white"/>
                </a:solidFill>
              </a:rPr>
              <a:t> </a:t>
            </a:r>
            <a:r>
              <a:rPr lang="hu-HU" sz="1300" dirty="0" smtClean="0">
                <a:solidFill>
                  <a:prstClr val="white"/>
                </a:solidFill>
              </a:rPr>
              <a:t>                                                                                                      </a:t>
            </a:r>
            <a:r>
              <a:rPr lang="hu-HU" sz="1300" dirty="0" smtClean="0">
                <a:solidFill>
                  <a:schemeClr val="accent2"/>
                </a:solidFill>
                <a:effectLst>
                  <a:outerShdw blurRad="38100" dist="38100" dir="2700000" algn="tl">
                    <a:srgbClr val="000000">
                      <a:alpha val="43137"/>
                    </a:srgbClr>
                  </a:outerShdw>
                </a:effectLst>
              </a:rPr>
              <a:t>Soltis </a:t>
            </a:r>
            <a:r>
              <a:rPr lang="hu-HU" sz="1300" dirty="0">
                <a:solidFill>
                  <a:schemeClr val="accent2"/>
                </a:solidFill>
                <a:effectLst>
                  <a:outerShdw blurRad="38100" dist="38100" dir="2700000" algn="tl">
                    <a:srgbClr val="000000">
                      <a:alpha val="43137"/>
                    </a:srgbClr>
                  </a:outerShdw>
                </a:effectLst>
              </a:rPr>
              <a:t>Színház</a:t>
            </a:r>
            <a:endParaRPr lang="hu-HU" sz="1300" dirty="0"/>
          </a:p>
        </p:txBody>
      </p:sp>
      <p:sp>
        <p:nvSpPr>
          <p:cNvPr id="3" name="Tartalom helye 2"/>
          <p:cNvSpPr>
            <a:spLocks noGrp="1"/>
          </p:cNvSpPr>
          <p:nvPr>
            <p:ph idx="1"/>
          </p:nvPr>
        </p:nvSpPr>
        <p:spPr>
          <a:solidFill>
            <a:schemeClr val="accent6">
              <a:lumMod val="20000"/>
              <a:lumOff val="80000"/>
            </a:schemeClr>
          </a:solidFill>
        </p:spPr>
        <p:txBody>
          <a:bodyPr>
            <a:normAutofit/>
          </a:bodyPr>
          <a:lstStyle/>
          <a:p>
            <a:pPr>
              <a:lnSpc>
                <a:spcPct val="90000"/>
              </a:lnSpc>
              <a:buFont typeface="Wingdings" panose="05000000000000000000" pitchFamily="2" charset="2"/>
              <a:buChar char="q"/>
            </a:pPr>
            <a:r>
              <a:rPr lang="hu-HU" sz="1900" b="1" dirty="0"/>
              <a:t>Bolyongó Színházi Egyesület (Osonó Színházműhely, </a:t>
            </a:r>
            <a:r>
              <a:rPr lang="hu-HU" sz="1900" b="1" dirty="0" smtClean="0"/>
              <a:t>Sepsiszentgyörgy</a:t>
            </a:r>
            <a:r>
              <a:rPr lang="hu-HU" sz="1900" b="1" dirty="0"/>
              <a:t>, Románia</a:t>
            </a:r>
            <a:r>
              <a:rPr lang="hu-HU" sz="1900" b="1" dirty="0" smtClean="0"/>
              <a:t>):</a:t>
            </a:r>
          </a:p>
          <a:p>
            <a:pPr marL="400050" lvl="1" indent="0">
              <a:buNone/>
            </a:pPr>
            <a:r>
              <a:rPr lang="hu-HU" sz="1700" dirty="0"/>
              <a:t>A sepsiszentgyörgyi Osonó Színházműhely egy olyan független, alternatív színházi kezdeményezés, amely szellemi műhelyként teret ad a fiatal alkotók kortárs színházi kísérleteinek. </a:t>
            </a:r>
            <a:r>
              <a:rPr lang="hu-HU" sz="1700" dirty="0" smtClean="0"/>
              <a:t>Az Osonó </a:t>
            </a:r>
            <a:r>
              <a:rPr lang="hu-HU" sz="1700" dirty="0"/>
              <a:t>Színházműhely színházi előadásokat hoz létre, műhelyfoglalkozásokat és képzéseket szervez fiatalok és felnőttek számára. Oktatási és szociális projekteken keresztül intenzív élményt biztosít a résztvevők számára, hogy saját önismeretük és másokkal való kapcsolataik fejlesztését elősegítse. Előadásaikat a világ nagyvárosaiban, Bangkoktól Hamburgig, mind Erdély számos </a:t>
            </a:r>
            <a:r>
              <a:rPr lang="hu-HU" sz="1700" dirty="0" smtClean="0"/>
              <a:t>településén bemutatták </a:t>
            </a:r>
            <a:r>
              <a:rPr lang="hu-HU" sz="1700" dirty="0"/>
              <a:t>már, különös tekintettel </a:t>
            </a:r>
            <a:r>
              <a:rPr lang="hu-HU" sz="1700" dirty="0" smtClean="0"/>
              <a:t>a szórvány településekre</a:t>
            </a:r>
            <a:r>
              <a:rPr lang="hu-HU" sz="1700" dirty="0"/>
              <a:t>. 2016-ban az Osonó, az </a:t>
            </a:r>
            <a:r>
              <a:rPr lang="hu-HU" sz="1700" dirty="0" smtClean="0"/>
              <a:t>Európai Parlament </a:t>
            </a:r>
            <a:r>
              <a:rPr lang="hu-HU" sz="1700" dirty="0"/>
              <a:t>étékelése által az Ifjúsági Nagy-Károly Díj Nemzeti győztese lett.</a:t>
            </a:r>
          </a:p>
        </p:txBody>
      </p:sp>
      <p:pic>
        <p:nvPicPr>
          <p:cNvPr id="4" name="Kép 3" descr="http://soltisszinhaz.hu/graph/logo.gif"/>
          <p:cNvPicPr/>
          <p:nvPr/>
        </p:nvPicPr>
        <p:blipFill>
          <a:blip r:embed="rId2">
            <a:extLst>
              <a:ext uri="{28A0092B-C50C-407E-A947-70E740481C1C}">
                <a14:useLocalDpi xmlns:a14="http://schemas.microsoft.com/office/drawing/2010/main" val="0"/>
              </a:ext>
            </a:extLst>
          </a:blip>
          <a:srcRect/>
          <a:stretch>
            <a:fillRect/>
          </a:stretch>
        </p:blipFill>
        <p:spPr bwMode="auto">
          <a:xfrm>
            <a:off x="4823393" y="332656"/>
            <a:ext cx="650068" cy="648072"/>
          </a:xfrm>
          <a:prstGeom prst="rect">
            <a:avLst/>
          </a:prstGeom>
          <a:noFill/>
          <a:ln>
            <a:noFill/>
          </a:ln>
        </p:spPr>
      </p:pic>
    </p:spTree>
    <p:extLst>
      <p:ext uri="{BB962C8B-B14F-4D97-AF65-F5344CB8AC3E}">
        <p14:creationId xmlns:p14="http://schemas.microsoft.com/office/powerpoint/2010/main" val="379771682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9672" y="-93040"/>
            <a:ext cx="8172400" cy="1514164"/>
          </a:xfrm>
        </p:spPr>
        <p:txBody>
          <a:bodyPr>
            <a:normAutofit/>
          </a:bodyPr>
          <a:lstStyle/>
          <a:p>
            <a:r>
              <a:rPr lang="hu-HU" sz="1300" dirty="0">
                <a:solidFill>
                  <a:prstClr val="white"/>
                </a:solidFill>
              </a:rPr>
              <a:t>A Soltis Színház „vidéki sokszínű kultúra hálózat” modelljének kidolgozása nemzetközi együttműködés segítségével „</a:t>
            </a:r>
            <a:br>
              <a:rPr lang="hu-HU" sz="1300" dirty="0">
                <a:solidFill>
                  <a:prstClr val="white"/>
                </a:solidFill>
              </a:rPr>
            </a:br>
            <a:r>
              <a:rPr lang="hu-HU" sz="1300" dirty="0" smtClean="0">
                <a:solidFill>
                  <a:prstClr val="white"/>
                </a:solidFill>
              </a:rPr>
              <a:t/>
            </a:r>
            <a:br>
              <a:rPr lang="hu-HU" sz="1300" dirty="0" smtClean="0">
                <a:solidFill>
                  <a:prstClr val="white"/>
                </a:solidFill>
              </a:rPr>
            </a:br>
            <a:r>
              <a:rPr lang="hu-HU" sz="1300" dirty="0">
                <a:solidFill>
                  <a:prstClr val="white"/>
                </a:solidFill>
              </a:rPr>
              <a:t/>
            </a:r>
            <a:br>
              <a:rPr lang="hu-HU" sz="1300" dirty="0">
                <a:solidFill>
                  <a:prstClr val="white"/>
                </a:solidFill>
              </a:rPr>
            </a:br>
            <a:r>
              <a:rPr lang="hu-HU" sz="1300" dirty="0" smtClean="0">
                <a:solidFill>
                  <a:prstClr val="white"/>
                </a:solidFill>
              </a:rPr>
              <a:t>                                                                                             </a:t>
            </a:r>
            <a:br>
              <a:rPr lang="hu-HU" sz="1300" dirty="0" smtClean="0">
                <a:solidFill>
                  <a:prstClr val="white"/>
                </a:solidFill>
              </a:rPr>
            </a:br>
            <a:r>
              <a:rPr lang="hu-HU" sz="1300" dirty="0">
                <a:solidFill>
                  <a:prstClr val="white"/>
                </a:solidFill>
              </a:rPr>
              <a:t> </a:t>
            </a:r>
            <a:r>
              <a:rPr lang="hu-HU" sz="1300" dirty="0" smtClean="0">
                <a:solidFill>
                  <a:prstClr val="white"/>
                </a:solidFill>
              </a:rPr>
              <a:t>                                                                                             </a:t>
            </a:r>
            <a:r>
              <a:rPr lang="hu-HU" sz="1300" dirty="0" smtClean="0">
                <a:solidFill>
                  <a:schemeClr val="accent2"/>
                </a:solidFill>
                <a:effectLst>
                  <a:outerShdw blurRad="38100" dist="38100" dir="2700000" algn="tl">
                    <a:srgbClr val="000000">
                      <a:alpha val="43137"/>
                    </a:srgbClr>
                  </a:outerShdw>
                </a:effectLst>
              </a:rPr>
              <a:t>Soltis </a:t>
            </a:r>
            <a:r>
              <a:rPr lang="hu-HU" sz="1300" dirty="0">
                <a:solidFill>
                  <a:schemeClr val="accent2"/>
                </a:solidFill>
                <a:effectLst>
                  <a:outerShdw blurRad="38100" dist="38100" dir="2700000" algn="tl">
                    <a:srgbClr val="000000">
                      <a:alpha val="43137"/>
                    </a:srgbClr>
                  </a:outerShdw>
                </a:effectLst>
              </a:rPr>
              <a:t>Színház</a:t>
            </a:r>
            <a:endParaRPr lang="hu-HU" sz="1300" dirty="0">
              <a:solidFill>
                <a:prstClr val="white"/>
              </a:solidFill>
            </a:endParaRPr>
          </a:p>
        </p:txBody>
      </p:sp>
      <p:sp>
        <p:nvSpPr>
          <p:cNvPr id="3" name="Tartalom helye 2"/>
          <p:cNvSpPr>
            <a:spLocks noGrp="1"/>
          </p:cNvSpPr>
          <p:nvPr>
            <p:ph idx="1"/>
          </p:nvPr>
        </p:nvSpPr>
        <p:spPr>
          <a:xfrm>
            <a:off x="395536" y="1600200"/>
            <a:ext cx="8229600" cy="4525963"/>
          </a:xfrm>
          <a:solidFill>
            <a:schemeClr val="accent6">
              <a:lumMod val="20000"/>
              <a:lumOff val="80000"/>
            </a:schemeClr>
          </a:solidFill>
        </p:spPr>
        <p:txBody>
          <a:bodyPr>
            <a:normAutofit/>
          </a:bodyPr>
          <a:lstStyle/>
          <a:p>
            <a:pPr>
              <a:lnSpc>
                <a:spcPct val="90000"/>
              </a:lnSpc>
              <a:buFont typeface="Wingdings" panose="05000000000000000000" pitchFamily="2" charset="2"/>
              <a:buChar char="q"/>
            </a:pPr>
            <a:r>
              <a:rPr lang="hu-HU" sz="2000" dirty="0"/>
              <a:t>„</a:t>
            </a:r>
            <a:r>
              <a:rPr lang="hu-HU" sz="2000" b="1" dirty="0"/>
              <a:t>És” Polgári Társulás (</a:t>
            </a:r>
            <a:r>
              <a:rPr lang="hu-HU" sz="2000" b="1" dirty="0" err="1"/>
              <a:t>Őrsújfalu</a:t>
            </a:r>
            <a:r>
              <a:rPr lang="hu-HU" sz="2000" b="1" dirty="0"/>
              <a:t>, Szlovákia</a:t>
            </a:r>
            <a:r>
              <a:rPr lang="hu-HU" sz="2000" b="1" dirty="0" smtClean="0"/>
              <a:t>):</a:t>
            </a:r>
          </a:p>
          <a:p>
            <a:pPr marL="0" indent="0">
              <a:lnSpc>
                <a:spcPct val="90000"/>
              </a:lnSpc>
              <a:buNone/>
            </a:pPr>
            <a:endParaRPr lang="hu-HU" sz="2000" b="1" dirty="0" smtClean="0"/>
          </a:p>
          <a:p>
            <a:pPr marL="400050" lvl="1" indent="0">
              <a:buNone/>
            </a:pPr>
            <a:r>
              <a:rPr lang="hu-HU" sz="1600" dirty="0" err="1"/>
              <a:t>Őrsújfalun</a:t>
            </a:r>
            <a:r>
              <a:rPr lang="hu-HU" sz="1600" dirty="0"/>
              <a:t> az amatőr színjátszás komoly múlttal rendelkezik. Tagjai a Magyar Szín–Játékos Szövetségnek, amelynek keretén belül több nemzetközi szimpóziumon vesznek részt. Fellépnek olyan </a:t>
            </a:r>
            <a:r>
              <a:rPr lang="hu-HU" sz="1600" dirty="0" smtClean="0"/>
              <a:t>nagyvárosokban</a:t>
            </a:r>
            <a:r>
              <a:rPr lang="hu-HU" sz="1600" dirty="0"/>
              <a:t>, mint Prága, Bécs, Budapest, </a:t>
            </a:r>
            <a:r>
              <a:rPr lang="hu-HU" sz="1600" dirty="0" smtClean="0"/>
              <a:t>Pozsony.</a:t>
            </a:r>
          </a:p>
          <a:p>
            <a:pPr marL="400050" lvl="1" indent="0">
              <a:buNone/>
            </a:pPr>
            <a:endParaRPr lang="hu-HU" sz="1600" dirty="0" smtClean="0"/>
          </a:p>
          <a:p>
            <a:pPr marL="342900" lvl="1" indent="-342900">
              <a:lnSpc>
                <a:spcPct val="90000"/>
              </a:lnSpc>
              <a:buFont typeface="Wingdings" panose="05000000000000000000" pitchFamily="2" charset="2"/>
              <a:buChar char="q"/>
            </a:pPr>
            <a:r>
              <a:rPr lang="hu-HU" sz="2000" b="1" dirty="0" err="1" smtClean="0"/>
              <a:t>Burn</a:t>
            </a:r>
            <a:r>
              <a:rPr lang="hu-HU" sz="2000" b="1" dirty="0" smtClean="0"/>
              <a:t> </a:t>
            </a:r>
            <a:r>
              <a:rPr lang="hu-HU" sz="2000" b="1" dirty="0" err="1"/>
              <a:t>the</a:t>
            </a:r>
            <a:r>
              <a:rPr lang="hu-HU" sz="2000" b="1" dirty="0"/>
              <a:t> </a:t>
            </a:r>
            <a:r>
              <a:rPr lang="hu-HU" sz="2000" b="1" dirty="0" err="1"/>
              <a:t>Curtain</a:t>
            </a:r>
            <a:r>
              <a:rPr lang="hu-HU" sz="2000" b="1" dirty="0"/>
              <a:t> (Anglia</a:t>
            </a:r>
            <a:r>
              <a:rPr lang="hu-HU" sz="2000" b="1" dirty="0" smtClean="0"/>
              <a:t>):</a:t>
            </a:r>
          </a:p>
          <a:p>
            <a:pPr marL="0" lvl="1" indent="0">
              <a:lnSpc>
                <a:spcPct val="90000"/>
              </a:lnSpc>
              <a:buNone/>
            </a:pPr>
            <a:endParaRPr lang="hu-HU" sz="2000" b="1" dirty="0" smtClean="0"/>
          </a:p>
          <a:p>
            <a:pPr marL="400050" lvl="1" indent="0">
              <a:buNone/>
            </a:pPr>
            <a:r>
              <a:rPr lang="hu-HU" sz="1600" dirty="0"/>
              <a:t>A </a:t>
            </a:r>
            <a:r>
              <a:rPr lang="hu-HU" sz="1600" dirty="0" err="1"/>
              <a:t>Burn</a:t>
            </a:r>
            <a:r>
              <a:rPr lang="hu-HU" sz="1600" dirty="0"/>
              <a:t> </a:t>
            </a:r>
            <a:r>
              <a:rPr lang="hu-HU" sz="1600" dirty="0" err="1"/>
              <a:t>the</a:t>
            </a:r>
            <a:r>
              <a:rPr lang="hu-HU" sz="1600" dirty="0"/>
              <a:t> </a:t>
            </a:r>
            <a:r>
              <a:rPr lang="hu-HU" sz="1600" dirty="0" err="1"/>
              <a:t>Curtain</a:t>
            </a:r>
            <a:r>
              <a:rPr lang="hu-HU" sz="1600" dirty="0"/>
              <a:t> egy speciális színházi társulás </a:t>
            </a:r>
            <a:r>
              <a:rPr lang="hu-HU" sz="1600" dirty="0" smtClean="0"/>
              <a:t>Dél-nyugat Angliában, </a:t>
            </a:r>
            <a:r>
              <a:rPr lang="hu-HU" sz="1600" dirty="0"/>
              <a:t>ahol a</a:t>
            </a:r>
          </a:p>
          <a:p>
            <a:pPr marL="400050" lvl="1" indent="0">
              <a:buNone/>
            </a:pPr>
            <a:r>
              <a:rPr lang="hu-HU" sz="1600" dirty="0"/>
              <a:t>közönség és az előadók együtt kelnek utazásra és együtt hozzák létre az előadást. Céljuk elősegíteni a generációk közötti játékot. Nagy az elköteleződésük a szabadtéri rendezvényekkel. Fontos náluk a résztvevő aktív részvétele az előadás folyamatában (a néző játszó, </a:t>
            </a:r>
            <a:r>
              <a:rPr lang="hu-HU" sz="1600" dirty="0" err="1"/>
              <a:t>designer</a:t>
            </a:r>
            <a:r>
              <a:rPr lang="hu-HU" sz="1600" dirty="0"/>
              <a:t> is egyben), és hitvallásuk szerint a „</a:t>
            </a:r>
            <a:r>
              <a:rPr lang="hu-HU" sz="1600" dirty="0" err="1"/>
              <a:t>hands</a:t>
            </a:r>
            <a:r>
              <a:rPr lang="hu-HU" sz="1600" dirty="0"/>
              <a:t> </a:t>
            </a:r>
            <a:r>
              <a:rPr lang="hu-HU" sz="1600" dirty="0" err="1"/>
              <a:t>on</a:t>
            </a:r>
            <a:r>
              <a:rPr lang="hu-HU" sz="1600" dirty="0"/>
              <a:t>” („mindenki a fedélzetre!”) filozófia megvalósulása nem elérhetetlen a kultúra területein.</a:t>
            </a:r>
          </a:p>
        </p:txBody>
      </p:sp>
      <p:pic>
        <p:nvPicPr>
          <p:cNvPr id="4" name="Kép 3" descr="http://soltisszinhaz.hu/graph/logo.gif"/>
          <p:cNvPicPr/>
          <p:nvPr/>
        </p:nvPicPr>
        <p:blipFill>
          <a:blip r:embed="rId2">
            <a:extLst>
              <a:ext uri="{28A0092B-C50C-407E-A947-70E740481C1C}">
                <a14:useLocalDpi xmlns:a14="http://schemas.microsoft.com/office/drawing/2010/main" val="0"/>
              </a:ext>
            </a:extLst>
          </a:blip>
          <a:srcRect/>
          <a:stretch>
            <a:fillRect/>
          </a:stretch>
        </p:blipFill>
        <p:spPr bwMode="auto">
          <a:xfrm>
            <a:off x="4716016" y="340006"/>
            <a:ext cx="650068" cy="648072"/>
          </a:xfrm>
          <a:prstGeom prst="rect">
            <a:avLst/>
          </a:prstGeom>
          <a:noFill/>
          <a:ln>
            <a:noFill/>
          </a:ln>
        </p:spPr>
      </p:pic>
    </p:spTree>
    <p:extLst>
      <p:ext uri="{BB962C8B-B14F-4D97-AF65-F5344CB8AC3E}">
        <p14:creationId xmlns:p14="http://schemas.microsoft.com/office/powerpoint/2010/main" val="120542372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8617" y="-72481"/>
            <a:ext cx="8172400" cy="1386227"/>
          </a:xfrm>
        </p:spPr>
        <p:txBody>
          <a:bodyPr>
            <a:normAutofit/>
          </a:bodyPr>
          <a:lstStyle/>
          <a:p>
            <a:r>
              <a:rPr lang="hu-HU" sz="1300" dirty="0">
                <a:solidFill>
                  <a:prstClr val="white"/>
                </a:solidFill>
              </a:rPr>
              <a:t>A Soltis Színház „vidéki sokszínű kultúra hálózat” modelljének kidolgozása nemzetközi együttműködés segítségével „</a:t>
            </a:r>
            <a:br>
              <a:rPr lang="hu-HU" sz="1300" dirty="0">
                <a:solidFill>
                  <a:prstClr val="white"/>
                </a:solidFill>
              </a:rPr>
            </a:br>
            <a:r>
              <a:rPr lang="hu-HU" sz="1300" dirty="0" smtClean="0">
                <a:solidFill>
                  <a:prstClr val="white"/>
                </a:solidFill>
              </a:rPr>
              <a:t/>
            </a:r>
            <a:br>
              <a:rPr lang="hu-HU" sz="1300" dirty="0" smtClean="0">
                <a:solidFill>
                  <a:prstClr val="white"/>
                </a:solidFill>
              </a:rPr>
            </a:br>
            <a:r>
              <a:rPr lang="hu-HU" sz="1300" dirty="0">
                <a:solidFill>
                  <a:prstClr val="white"/>
                </a:solidFill>
              </a:rPr>
              <a:t/>
            </a:r>
            <a:br>
              <a:rPr lang="hu-HU" sz="1300" dirty="0">
                <a:solidFill>
                  <a:prstClr val="white"/>
                </a:solidFill>
              </a:rPr>
            </a:br>
            <a:r>
              <a:rPr lang="hu-HU" sz="1300" dirty="0" smtClean="0">
                <a:solidFill>
                  <a:prstClr val="white"/>
                </a:solidFill>
              </a:rPr>
              <a:t>                                                                                           </a:t>
            </a:r>
            <a:br>
              <a:rPr lang="hu-HU" sz="1300" dirty="0" smtClean="0">
                <a:solidFill>
                  <a:prstClr val="white"/>
                </a:solidFill>
              </a:rPr>
            </a:br>
            <a:r>
              <a:rPr lang="hu-HU" sz="1300" dirty="0">
                <a:solidFill>
                  <a:prstClr val="white"/>
                </a:solidFill>
              </a:rPr>
              <a:t> </a:t>
            </a:r>
            <a:r>
              <a:rPr lang="hu-HU" sz="1300" dirty="0" smtClean="0">
                <a:solidFill>
                  <a:prstClr val="white"/>
                </a:solidFill>
              </a:rPr>
              <a:t>                                                                                            </a:t>
            </a:r>
            <a:r>
              <a:rPr lang="hu-HU" sz="1300" dirty="0" smtClean="0">
                <a:solidFill>
                  <a:schemeClr val="accent2"/>
                </a:solidFill>
                <a:effectLst>
                  <a:outerShdw blurRad="38100" dist="38100" dir="2700000" algn="tl">
                    <a:srgbClr val="000000">
                      <a:alpha val="43137"/>
                    </a:srgbClr>
                  </a:outerShdw>
                </a:effectLst>
              </a:rPr>
              <a:t>Soltis </a:t>
            </a:r>
            <a:r>
              <a:rPr lang="hu-HU" sz="1300" dirty="0">
                <a:solidFill>
                  <a:schemeClr val="accent2"/>
                </a:solidFill>
                <a:effectLst>
                  <a:outerShdw blurRad="38100" dist="38100" dir="2700000" algn="tl">
                    <a:srgbClr val="000000">
                      <a:alpha val="43137"/>
                    </a:srgbClr>
                  </a:outerShdw>
                </a:effectLst>
              </a:rPr>
              <a:t>Színház</a:t>
            </a:r>
            <a:endParaRPr lang="hu-HU" sz="1300" dirty="0">
              <a:solidFill>
                <a:prstClr val="white"/>
              </a:solidFill>
            </a:endParaRPr>
          </a:p>
        </p:txBody>
      </p:sp>
      <p:sp>
        <p:nvSpPr>
          <p:cNvPr id="3" name="Tartalom helye 2"/>
          <p:cNvSpPr>
            <a:spLocks noGrp="1"/>
          </p:cNvSpPr>
          <p:nvPr>
            <p:ph idx="1"/>
          </p:nvPr>
        </p:nvSpPr>
        <p:spPr>
          <a:solidFill>
            <a:schemeClr val="accent6">
              <a:lumMod val="20000"/>
              <a:lumOff val="80000"/>
            </a:schemeClr>
          </a:solidFill>
        </p:spPr>
        <p:txBody>
          <a:bodyPr>
            <a:normAutofit/>
          </a:bodyPr>
          <a:lstStyle/>
          <a:p>
            <a:pPr marL="342900" lvl="1" indent="-342900">
              <a:lnSpc>
                <a:spcPct val="90000"/>
              </a:lnSpc>
              <a:buFont typeface="Wingdings" panose="05000000000000000000" pitchFamily="2" charset="2"/>
              <a:buChar char="q"/>
            </a:pPr>
            <a:r>
              <a:rPr lang="hu-HU" sz="2000" b="1" dirty="0" err="1"/>
              <a:t>Corvinus</a:t>
            </a:r>
            <a:r>
              <a:rPr lang="hu-HU" sz="2000" b="1" dirty="0"/>
              <a:t> </a:t>
            </a:r>
            <a:r>
              <a:rPr lang="hu-HU" sz="2000" b="1" dirty="0" err="1" smtClean="0"/>
              <a:t>Kreis</a:t>
            </a:r>
            <a:r>
              <a:rPr lang="hu-HU" sz="2000" b="1" dirty="0" smtClean="0"/>
              <a:t> </a:t>
            </a:r>
            <a:r>
              <a:rPr lang="hu-HU" sz="2000" b="1" dirty="0"/>
              <a:t>Osztrák-Magyar Baráti Kör</a:t>
            </a:r>
            <a:r>
              <a:rPr lang="hu-HU" sz="2000" b="1" dirty="0" smtClean="0"/>
              <a:t>:</a:t>
            </a:r>
          </a:p>
          <a:p>
            <a:pPr marL="0" lvl="1" indent="0">
              <a:lnSpc>
                <a:spcPct val="90000"/>
              </a:lnSpc>
              <a:buNone/>
            </a:pPr>
            <a:endParaRPr lang="hu-HU" sz="2000" b="1" dirty="0" smtClean="0"/>
          </a:p>
          <a:p>
            <a:pPr marL="400050" lvl="2" indent="0">
              <a:buNone/>
            </a:pPr>
            <a:r>
              <a:rPr lang="hu-HU" sz="1600" dirty="0"/>
              <a:t>A Baráti Kör 1988-ban Bécsújhelyen jött létre </a:t>
            </a:r>
            <a:r>
              <a:rPr lang="hu-HU" sz="1600" dirty="0" err="1"/>
              <a:t>Corvinus</a:t>
            </a:r>
            <a:r>
              <a:rPr lang="hu-HU" sz="1600" dirty="0"/>
              <a:t> </a:t>
            </a:r>
            <a:r>
              <a:rPr lang="hu-HU" sz="1600" dirty="0" err="1"/>
              <a:t>Kreis</a:t>
            </a:r>
            <a:r>
              <a:rPr lang="hu-HU" sz="1600" dirty="0"/>
              <a:t> </a:t>
            </a:r>
            <a:r>
              <a:rPr lang="hu-HU" sz="1600" dirty="0" err="1"/>
              <a:t>für</a:t>
            </a:r>
            <a:r>
              <a:rPr lang="hu-HU" sz="1600" dirty="0"/>
              <a:t> </a:t>
            </a:r>
            <a:r>
              <a:rPr lang="hu-HU" sz="1600" dirty="0" err="1"/>
              <a:t>Österreichisch-Ungarische</a:t>
            </a:r>
            <a:r>
              <a:rPr lang="hu-HU" sz="1600" dirty="0"/>
              <a:t> </a:t>
            </a:r>
            <a:r>
              <a:rPr lang="hu-HU" sz="1600" dirty="0" err="1"/>
              <a:t>Freundschaft</a:t>
            </a:r>
            <a:r>
              <a:rPr lang="hu-HU" sz="1600" dirty="0"/>
              <a:t> néven. A kör hasonló magyar szervezetekkel szorosan együttműködve egymással közös és külön programokat szervez. A kör tevékenységét a bécsi magyar nagykövetség mindvégig támogatta, a nagykövet számos rendezvényen megjelent, vagy képviseltette magát. Kulturális vonalon magyar-osztrák vonatkozású, helytörténeti és turisztikai előadásokat, több képzőművészeti- és fotókiállítást is szerveztek. Ezek közül </a:t>
            </a:r>
            <a:r>
              <a:rPr lang="hu-HU" sz="1600" dirty="0" smtClean="0"/>
              <a:t>kiemelkedik </a:t>
            </a:r>
            <a:r>
              <a:rPr lang="hu-HU" sz="1600" dirty="0"/>
              <a:t>a Soproni Képzőművészeti Társaság és a </a:t>
            </a:r>
            <a:r>
              <a:rPr lang="hu-HU" sz="1600" dirty="0" smtClean="0"/>
              <a:t>Bécs-Döblingi </a:t>
            </a:r>
            <a:r>
              <a:rPr lang="hu-HU" sz="1600" dirty="0" err="1"/>
              <a:t>Kunstkreis</a:t>
            </a:r>
            <a:r>
              <a:rPr lang="hu-HU" sz="1600" dirty="0"/>
              <a:t> közti kapcsolatot, ami a </a:t>
            </a:r>
            <a:r>
              <a:rPr lang="hu-HU" sz="1600" dirty="0" err="1"/>
              <a:t>Corvinus</a:t>
            </a:r>
            <a:r>
              <a:rPr lang="hu-HU" sz="1600" dirty="0"/>
              <a:t> Kör közvetítésével jött létre, és amelynek eredményeként azóta is több kölcsönös kiállítást rendeztek</a:t>
            </a:r>
            <a:r>
              <a:rPr lang="hu-HU" sz="1600" dirty="0" smtClean="0"/>
              <a:t>. Segítségükkel más osztrák kulturális egyesületekkel is alakulhat kapcsolat.</a:t>
            </a:r>
            <a:endParaRPr lang="hu-HU" sz="1600" dirty="0"/>
          </a:p>
        </p:txBody>
      </p:sp>
      <p:pic>
        <p:nvPicPr>
          <p:cNvPr id="4" name="Kép 3" descr="http://soltisszinhaz.hu/graph/logo.gif"/>
          <p:cNvPicPr/>
          <p:nvPr/>
        </p:nvPicPr>
        <p:blipFill>
          <a:blip r:embed="rId2">
            <a:extLst>
              <a:ext uri="{28A0092B-C50C-407E-A947-70E740481C1C}">
                <a14:useLocalDpi xmlns:a14="http://schemas.microsoft.com/office/drawing/2010/main" val="0"/>
              </a:ext>
            </a:extLst>
          </a:blip>
          <a:srcRect/>
          <a:stretch>
            <a:fillRect/>
          </a:stretch>
        </p:blipFill>
        <p:spPr bwMode="auto">
          <a:xfrm>
            <a:off x="4716016" y="340006"/>
            <a:ext cx="650068" cy="648072"/>
          </a:xfrm>
          <a:prstGeom prst="rect">
            <a:avLst/>
          </a:prstGeom>
          <a:noFill/>
          <a:ln>
            <a:noFill/>
          </a:ln>
        </p:spPr>
      </p:pic>
    </p:spTree>
    <p:extLst>
      <p:ext uri="{BB962C8B-B14F-4D97-AF65-F5344CB8AC3E}">
        <p14:creationId xmlns:p14="http://schemas.microsoft.com/office/powerpoint/2010/main" val="116438673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2195736" y="3789040"/>
            <a:ext cx="4700075" cy="936104"/>
          </a:xfrm>
        </p:spPr>
        <p:txBody>
          <a:bodyPr/>
          <a:lstStyle/>
          <a:p>
            <a:endParaRPr lang="hu-HU"/>
          </a:p>
        </p:txBody>
      </p:sp>
      <p:sp>
        <p:nvSpPr>
          <p:cNvPr id="3" name="Tartalom helye 2"/>
          <p:cNvSpPr>
            <a:spLocks noGrp="1"/>
          </p:cNvSpPr>
          <p:nvPr>
            <p:ph idx="1"/>
          </p:nvPr>
        </p:nvSpPr>
        <p:spPr>
          <a:xfrm>
            <a:off x="395536" y="1526058"/>
            <a:ext cx="8229600" cy="4525963"/>
          </a:xfrm>
          <a:solidFill>
            <a:schemeClr val="accent6">
              <a:lumMod val="20000"/>
              <a:lumOff val="80000"/>
            </a:schemeClr>
          </a:solidFill>
        </p:spPr>
        <p:txBody>
          <a:bodyPr>
            <a:normAutofit/>
          </a:bodyPr>
          <a:lstStyle/>
          <a:p>
            <a:pPr marL="342900" lvl="1" indent="-342900">
              <a:lnSpc>
                <a:spcPct val="90000"/>
              </a:lnSpc>
              <a:buFont typeface="Wingdings" panose="05000000000000000000" pitchFamily="2" charset="2"/>
              <a:buChar char="q"/>
            </a:pPr>
            <a:r>
              <a:rPr lang="hu-HU" sz="2000" b="1" dirty="0"/>
              <a:t>A projektgazda Soltis Lajos Színház Művelődési </a:t>
            </a:r>
            <a:r>
              <a:rPr lang="hu-HU" sz="2000" b="1" dirty="0" smtClean="0"/>
              <a:t>Egyesület</a:t>
            </a:r>
          </a:p>
          <a:p>
            <a:pPr marL="0" lvl="1" indent="0" algn="just">
              <a:lnSpc>
                <a:spcPct val="110000"/>
              </a:lnSpc>
              <a:buNone/>
            </a:pPr>
            <a:r>
              <a:rPr lang="hu-HU" sz="1600" dirty="0"/>
              <a:t>A Soltis Lajos Színház Művelődési Egyesület jogelődje, a Sitke Színkör 1980. február 15-én alakult. Néhány lelkes fiatal "betanult" egy darabot, aztán mivel jól érezték magukat, együtt maradtak, folytatták ezt a hobbijukat. Néhányan elmentek, mások jöttek helyettük. 1986 volt az az év, amikor tudatára ébredtek, hogy - az eddigi tapasztalatok, élmények és az önmagukkal szembeni igényesség növekedése miatt - nem lehet tovább időtöltésként felfogni a színjátszást. Ettől kezdve hatékonyabban, szervezettebben, nagyobb előadásszámmal (évi 26) és immár két - gyermek- és felnőtt - tagozattal folytatták </a:t>
            </a:r>
            <a:r>
              <a:rPr lang="hu-HU" sz="1600" dirty="0" smtClean="0"/>
              <a:t>tovább</a:t>
            </a:r>
            <a:r>
              <a:rPr lang="hu-HU" sz="1600" dirty="0"/>
              <a:t> </a:t>
            </a:r>
            <a:r>
              <a:rPr lang="hu-HU" sz="1600" dirty="0" smtClean="0"/>
              <a:t>a munkát.</a:t>
            </a:r>
          </a:p>
          <a:p>
            <a:pPr marL="0" lvl="1" indent="0" algn="just">
              <a:lnSpc>
                <a:spcPct val="110000"/>
              </a:lnSpc>
              <a:buNone/>
            </a:pPr>
            <a:r>
              <a:rPr lang="hu-HU" sz="1600" dirty="0"/>
              <a:t>2001-ben </a:t>
            </a:r>
            <a:r>
              <a:rPr lang="hu-HU" sz="1600" dirty="0" smtClean="0"/>
              <a:t>a színház </a:t>
            </a:r>
            <a:r>
              <a:rPr lang="hu-HU" sz="1600" dirty="0"/>
              <a:t>felvette Soltis Lajos nevét, majd ezt követően elhagyta Sitkét, Celldömölkre költözött, a Kemenesaljai Művelődési Központba, amely intézmény máig a székhelye. 2004. szeptemberétől megkaptuk a Celldömölki Önkormányzattól a volt városi mozi használaton kívüli épületének majdnem teljes </a:t>
            </a:r>
            <a:r>
              <a:rPr lang="hu-HU" sz="1600" dirty="0" smtClean="0"/>
              <a:t>egészét, </a:t>
            </a:r>
            <a:r>
              <a:rPr lang="hu-HU" sz="1600" dirty="0"/>
              <a:t>minisztériumi (NKÖM) gyorssegélyből és önerőből </a:t>
            </a:r>
            <a:r>
              <a:rPr lang="hu-HU" sz="1600" dirty="0" smtClean="0"/>
              <a:t>sikerült  </a:t>
            </a:r>
            <a:r>
              <a:rPr lang="hu-HU" sz="1600" dirty="0"/>
              <a:t>a legsürgetőbb felújítási </a:t>
            </a:r>
            <a:r>
              <a:rPr lang="hu-HU" sz="1600" dirty="0" smtClean="0"/>
              <a:t>munkákat elvégezni, </a:t>
            </a:r>
            <a:r>
              <a:rPr lang="hu-HU" sz="1600" dirty="0"/>
              <a:t>továbbá megfelelő tereket </a:t>
            </a:r>
            <a:r>
              <a:rPr lang="hu-HU" sz="1600" dirty="0" smtClean="0"/>
              <a:t>kialakítani.</a:t>
            </a:r>
          </a:p>
          <a:p>
            <a:pPr marL="0" lvl="1" indent="0">
              <a:lnSpc>
                <a:spcPct val="90000"/>
              </a:lnSpc>
              <a:buNone/>
            </a:pPr>
            <a:endParaRPr lang="hu-HU" sz="1600" dirty="0"/>
          </a:p>
          <a:p>
            <a:pPr marL="0" lvl="1" indent="0">
              <a:lnSpc>
                <a:spcPct val="90000"/>
              </a:lnSpc>
              <a:buNone/>
            </a:pPr>
            <a:endParaRPr lang="hu-HU" sz="1200" b="1" dirty="0"/>
          </a:p>
        </p:txBody>
      </p:sp>
      <p:sp>
        <p:nvSpPr>
          <p:cNvPr id="4" name="Cím 1"/>
          <p:cNvSpPr txBox="1">
            <a:spLocks/>
          </p:cNvSpPr>
          <p:nvPr/>
        </p:nvSpPr>
        <p:spPr>
          <a:xfrm>
            <a:off x="48617" y="-72481"/>
            <a:ext cx="8172400" cy="1386227"/>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400" b="1" kern="1200" cap="all" baseline="0">
                <a:solidFill>
                  <a:schemeClr val="bg1"/>
                </a:solidFill>
                <a:latin typeface="Arial" panose="020B0604020202020204" pitchFamily="34" charset="0"/>
                <a:ea typeface="+mj-ea"/>
                <a:cs typeface="Arial" panose="020B0604020202020204" pitchFamily="34" charset="0"/>
              </a:defRPr>
            </a:lvl1pPr>
          </a:lstStyle>
          <a:p>
            <a:r>
              <a:rPr lang="hu-HU" sz="1300" dirty="0" smtClean="0">
                <a:solidFill>
                  <a:prstClr val="white"/>
                </a:solidFill>
              </a:rPr>
              <a:t>A Soltis Színház „vidéki sokszínű kultúra hálózat” modelljének kidolgozása nemzetközi együttműködés segítségével „</a:t>
            </a:r>
            <a:br>
              <a:rPr lang="hu-HU" sz="1300" dirty="0" smtClean="0">
                <a:solidFill>
                  <a:prstClr val="white"/>
                </a:solidFill>
              </a:rPr>
            </a:br>
            <a:r>
              <a:rPr lang="hu-HU" sz="1300" dirty="0" smtClean="0">
                <a:solidFill>
                  <a:prstClr val="white"/>
                </a:solidFill>
              </a:rPr>
              <a:t/>
            </a:r>
            <a:br>
              <a:rPr lang="hu-HU" sz="1300" dirty="0" smtClean="0">
                <a:solidFill>
                  <a:prstClr val="white"/>
                </a:solidFill>
              </a:rPr>
            </a:br>
            <a:r>
              <a:rPr lang="hu-HU" sz="1300" dirty="0" smtClean="0">
                <a:solidFill>
                  <a:prstClr val="white"/>
                </a:solidFill>
              </a:rPr>
              <a:t/>
            </a:r>
            <a:br>
              <a:rPr lang="hu-HU" sz="1300" dirty="0" smtClean="0">
                <a:solidFill>
                  <a:prstClr val="white"/>
                </a:solidFill>
              </a:rPr>
            </a:br>
            <a:r>
              <a:rPr lang="hu-HU" sz="1300" dirty="0" smtClean="0">
                <a:solidFill>
                  <a:prstClr val="white"/>
                </a:solidFill>
              </a:rPr>
              <a:t>                                                                                           </a:t>
            </a:r>
            <a:br>
              <a:rPr lang="hu-HU" sz="1300" dirty="0" smtClean="0">
                <a:solidFill>
                  <a:prstClr val="white"/>
                </a:solidFill>
              </a:rPr>
            </a:br>
            <a:r>
              <a:rPr lang="hu-HU" sz="1300" dirty="0" smtClean="0">
                <a:solidFill>
                  <a:prstClr val="white"/>
                </a:solidFill>
              </a:rPr>
              <a:t>                                                                                             </a:t>
            </a:r>
            <a:r>
              <a:rPr lang="hu-HU" sz="1300" dirty="0" smtClean="0">
                <a:solidFill>
                  <a:schemeClr val="accent2"/>
                </a:solidFill>
                <a:effectLst>
                  <a:outerShdw blurRad="38100" dist="38100" dir="2700000" algn="tl">
                    <a:srgbClr val="000000">
                      <a:alpha val="43137"/>
                    </a:srgbClr>
                  </a:outerShdw>
                </a:effectLst>
              </a:rPr>
              <a:t>Soltis Színház</a:t>
            </a:r>
            <a:endParaRPr lang="hu-HU" sz="1300" dirty="0">
              <a:solidFill>
                <a:prstClr val="white"/>
              </a:solidFill>
            </a:endParaRPr>
          </a:p>
        </p:txBody>
      </p:sp>
      <p:pic>
        <p:nvPicPr>
          <p:cNvPr id="5" name="Kép 4" descr="http://soltisszinhaz.hu/graph/logo.gif"/>
          <p:cNvPicPr/>
          <p:nvPr/>
        </p:nvPicPr>
        <p:blipFill>
          <a:blip r:embed="rId2">
            <a:extLst>
              <a:ext uri="{28A0092B-C50C-407E-A947-70E740481C1C}">
                <a14:useLocalDpi xmlns:a14="http://schemas.microsoft.com/office/drawing/2010/main" val="0"/>
              </a:ext>
            </a:extLst>
          </a:blip>
          <a:srcRect/>
          <a:stretch>
            <a:fillRect/>
          </a:stretch>
        </p:blipFill>
        <p:spPr bwMode="auto">
          <a:xfrm>
            <a:off x="4716016" y="340006"/>
            <a:ext cx="650068" cy="648072"/>
          </a:xfrm>
          <a:prstGeom prst="rect">
            <a:avLst/>
          </a:prstGeom>
          <a:noFill/>
          <a:ln>
            <a:noFill/>
          </a:ln>
        </p:spPr>
      </p:pic>
    </p:spTree>
    <p:extLst>
      <p:ext uri="{BB962C8B-B14F-4D97-AF65-F5344CB8AC3E}">
        <p14:creationId xmlns:p14="http://schemas.microsoft.com/office/powerpoint/2010/main" val="159039022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1835696" y="3717032"/>
            <a:ext cx="4700075" cy="936104"/>
          </a:xfrm>
        </p:spPr>
        <p:txBody>
          <a:bodyPr/>
          <a:lstStyle/>
          <a:p>
            <a:endParaRPr lang="hu-HU"/>
          </a:p>
        </p:txBody>
      </p:sp>
      <p:sp>
        <p:nvSpPr>
          <p:cNvPr id="3" name="Tartalom helye 2"/>
          <p:cNvSpPr>
            <a:spLocks noGrp="1"/>
          </p:cNvSpPr>
          <p:nvPr>
            <p:ph idx="1"/>
          </p:nvPr>
        </p:nvSpPr>
        <p:spPr>
          <a:solidFill>
            <a:schemeClr val="accent6">
              <a:lumMod val="20000"/>
              <a:lumOff val="80000"/>
            </a:schemeClr>
          </a:solidFill>
        </p:spPr>
        <p:txBody>
          <a:bodyPr>
            <a:normAutofit fontScale="92500" lnSpcReduction="10000"/>
          </a:bodyPr>
          <a:lstStyle/>
          <a:p>
            <a:pPr marL="0" lvl="1" indent="0" algn="just">
              <a:lnSpc>
                <a:spcPct val="110000"/>
              </a:lnSpc>
              <a:buNone/>
            </a:pPr>
            <a:r>
              <a:rPr lang="hu-HU" sz="1700" dirty="0"/>
              <a:t>Minden évben megrendezésre kerül a Rendezőket és Színészeket képző Nemzetközi Tábor, ami talán az egyetlen ilyen az országban, a Színészek és Színházbarátok Bálja, amihez hasonló szintén kevés van, kétévente a Soltis Lajos Színházi Találkozó, de rendez a színház évente Mesefesztivált, </a:t>
            </a:r>
            <a:r>
              <a:rPr lang="hu-HU" sz="1700" dirty="0" err="1"/>
              <a:t>Előadóművészeti</a:t>
            </a:r>
            <a:r>
              <a:rPr lang="hu-HU" sz="1700" dirty="0"/>
              <a:t> Fesztivált és Vers- és Prózamondó Versenyt is. </a:t>
            </a:r>
            <a:endParaRPr lang="hu-HU" sz="1700" dirty="0" smtClean="0"/>
          </a:p>
          <a:p>
            <a:pPr marL="0" indent="0" algn="just">
              <a:buNone/>
            </a:pPr>
            <a:r>
              <a:rPr lang="hu-HU" sz="1700" dirty="0" smtClean="0"/>
              <a:t>A </a:t>
            </a:r>
            <a:r>
              <a:rPr lang="hu-HU" sz="1700" dirty="0"/>
              <a:t>számos bemutató, a magas előadásszám, a színiiskola működése, és ez a sokrétű közművelődési tevékenysége még inkább erősítette az intézményesülést. A kialakult működési forma a jelenleginél nagyobb számú főállású munkatársat igényelne. Mára két teljes- és egy részmunkaidőben foglalkoztatott munkatársunk van. Ők, a saját feladataikon kívül képesek a nagyszámú önkéntes munkájának összefogására.</a:t>
            </a:r>
          </a:p>
          <a:p>
            <a:pPr marL="0" indent="0" algn="just">
              <a:buNone/>
            </a:pPr>
            <a:r>
              <a:rPr lang="hu-HU" sz="1700" dirty="0"/>
              <a:t>A Kemenesalja </a:t>
            </a:r>
            <a:r>
              <a:rPr lang="hu-HU" sz="1700" dirty="0" smtClean="0"/>
              <a:t>Kistérségben </a:t>
            </a:r>
            <a:r>
              <a:rPr lang="hu-HU" sz="1700" dirty="0"/>
              <a:t>szinte nincs falunap, vagy egyéb rendezvény, ahol a Soltis Színház ne lépne fel, iskolákban, óvodákban, művelődési házakban rendszeresen lehet találkozni előadásainkkal, melyeket szívesen kínálunk Önkormányzatoknak, vállalkozásoknak egyéb szervezeteknek. Széles repertoárunknak köszönhetően minden igényt ki tudunk elégíteni, ami a színházzal összefüggésben jelentkezik. A többi kistérségi művészeti csoporttal együtt igyekezünk olyan kulturális tevékenységet végezni, ami azok számára is bemutat műfajokat, műveket, kulturált szórakozási lehetőséget és programot biztosít, akik anyagi, vagy egyéb okokból nem jutnak el nagyobb települések kulturális intézményeibe.</a:t>
            </a:r>
          </a:p>
          <a:p>
            <a:pPr marL="0" indent="0">
              <a:buNone/>
            </a:pPr>
            <a:endParaRPr lang="hu-HU" sz="1700" dirty="0"/>
          </a:p>
        </p:txBody>
      </p:sp>
      <p:sp>
        <p:nvSpPr>
          <p:cNvPr id="4" name="Cím 1"/>
          <p:cNvSpPr txBox="1">
            <a:spLocks/>
          </p:cNvSpPr>
          <p:nvPr/>
        </p:nvSpPr>
        <p:spPr>
          <a:xfrm>
            <a:off x="48617" y="-72481"/>
            <a:ext cx="8172400" cy="1386227"/>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400" b="1" kern="1200" cap="all" baseline="0">
                <a:solidFill>
                  <a:schemeClr val="bg1"/>
                </a:solidFill>
                <a:latin typeface="Arial" panose="020B0604020202020204" pitchFamily="34" charset="0"/>
                <a:ea typeface="+mj-ea"/>
                <a:cs typeface="Arial" panose="020B0604020202020204" pitchFamily="34" charset="0"/>
              </a:defRPr>
            </a:lvl1pPr>
          </a:lstStyle>
          <a:p>
            <a:r>
              <a:rPr lang="hu-HU" sz="1300" dirty="0" smtClean="0">
                <a:solidFill>
                  <a:prstClr val="white"/>
                </a:solidFill>
              </a:rPr>
              <a:t>A Soltis Színház „vidéki sokszínű kultúra hálózat” modelljének kidolgozása nemzetközi együttműködés segítségével „</a:t>
            </a:r>
            <a:br>
              <a:rPr lang="hu-HU" sz="1300" dirty="0" smtClean="0">
                <a:solidFill>
                  <a:prstClr val="white"/>
                </a:solidFill>
              </a:rPr>
            </a:br>
            <a:r>
              <a:rPr lang="hu-HU" sz="1300" dirty="0" smtClean="0">
                <a:solidFill>
                  <a:prstClr val="white"/>
                </a:solidFill>
              </a:rPr>
              <a:t/>
            </a:r>
            <a:br>
              <a:rPr lang="hu-HU" sz="1300" dirty="0" smtClean="0">
                <a:solidFill>
                  <a:prstClr val="white"/>
                </a:solidFill>
              </a:rPr>
            </a:br>
            <a:r>
              <a:rPr lang="hu-HU" sz="1300" dirty="0" smtClean="0">
                <a:solidFill>
                  <a:prstClr val="white"/>
                </a:solidFill>
              </a:rPr>
              <a:t/>
            </a:r>
            <a:br>
              <a:rPr lang="hu-HU" sz="1300" dirty="0" smtClean="0">
                <a:solidFill>
                  <a:prstClr val="white"/>
                </a:solidFill>
              </a:rPr>
            </a:br>
            <a:r>
              <a:rPr lang="hu-HU" sz="1300" dirty="0" smtClean="0">
                <a:solidFill>
                  <a:prstClr val="white"/>
                </a:solidFill>
              </a:rPr>
              <a:t>                                                                                           </a:t>
            </a:r>
            <a:br>
              <a:rPr lang="hu-HU" sz="1300" dirty="0" smtClean="0">
                <a:solidFill>
                  <a:prstClr val="white"/>
                </a:solidFill>
              </a:rPr>
            </a:br>
            <a:r>
              <a:rPr lang="hu-HU" sz="1300" dirty="0" smtClean="0">
                <a:solidFill>
                  <a:prstClr val="white"/>
                </a:solidFill>
              </a:rPr>
              <a:t>                                                                                             </a:t>
            </a:r>
            <a:r>
              <a:rPr lang="hu-HU" sz="1300" dirty="0" smtClean="0">
                <a:solidFill>
                  <a:schemeClr val="accent2"/>
                </a:solidFill>
                <a:effectLst>
                  <a:outerShdw blurRad="38100" dist="38100" dir="2700000" algn="tl">
                    <a:srgbClr val="000000">
                      <a:alpha val="43137"/>
                    </a:srgbClr>
                  </a:outerShdw>
                </a:effectLst>
              </a:rPr>
              <a:t>Soltis Színház</a:t>
            </a:r>
            <a:endParaRPr lang="hu-HU" sz="1300" dirty="0">
              <a:solidFill>
                <a:prstClr val="white"/>
              </a:solidFill>
            </a:endParaRPr>
          </a:p>
        </p:txBody>
      </p:sp>
      <p:pic>
        <p:nvPicPr>
          <p:cNvPr id="5" name="Kép 4" descr="http://soltisszinhaz.hu/graph/logo.gif"/>
          <p:cNvPicPr/>
          <p:nvPr/>
        </p:nvPicPr>
        <p:blipFill>
          <a:blip r:embed="rId2">
            <a:extLst>
              <a:ext uri="{28A0092B-C50C-407E-A947-70E740481C1C}">
                <a14:useLocalDpi xmlns:a14="http://schemas.microsoft.com/office/drawing/2010/main" val="0"/>
              </a:ext>
            </a:extLst>
          </a:blip>
          <a:srcRect/>
          <a:stretch>
            <a:fillRect/>
          </a:stretch>
        </p:blipFill>
        <p:spPr bwMode="auto">
          <a:xfrm>
            <a:off x="4716016" y="340006"/>
            <a:ext cx="650068" cy="648072"/>
          </a:xfrm>
          <a:prstGeom prst="rect">
            <a:avLst/>
          </a:prstGeom>
          <a:noFill/>
          <a:ln>
            <a:noFill/>
          </a:ln>
        </p:spPr>
      </p:pic>
    </p:spTree>
    <p:extLst>
      <p:ext uri="{BB962C8B-B14F-4D97-AF65-F5344CB8AC3E}">
        <p14:creationId xmlns:p14="http://schemas.microsoft.com/office/powerpoint/2010/main" val="45605294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2798026" y="4077072"/>
            <a:ext cx="4700075" cy="936104"/>
          </a:xfrm>
        </p:spPr>
        <p:txBody>
          <a:bodyPr/>
          <a:lstStyle/>
          <a:p>
            <a:endParaRPr lang="hu-HU"/>
          </a:p>
        </p:txBody>
      </p:sp>
      <p:sp>
        <p:nvSpPr>
          <p:cNvPr id="3" name="Tartalom helye 2"/>
          <p:cNvSpPr>
            <a:spLocks noGrp="1"/>
          </p:cNvSpPr>
          <p:nvPr>
            <p:ph idx="1"/>
          </p:nvPr>
        </p:nvSpPr>
        <p:spPr>
          <a:solidFill>
            <a:schemeClr val="accent6">
              <a:lumMod val="20000"/>
              <a:lumOff val="80000"/>
            </a:schemeClr>
          </a:solidFill>
        </p:spPr>
        <p:txBody>
          <a:bodyPr>
            <a:normAutofit fontScale="32500" lnSpcReduction="20000"/>
          </a:bodyPr>
          <a:lstStyle/>
          <a:p>
            <a:pPr marL="0" indent="0">
              <a:buNone/>
            </a:pPr>
            <a:r>
              <a:rPr lang="hu-HU" sz="4900" b="1" i="1" dirty="0"/>
              <a:t>2016-ban 23 különböző produkciót játszott a </a:t>
            </a:r>
            <a:r>
              <a:rPr lang="hu-HU" sz="4900" b="1" i="1" dirty="0" smtClean="0"/>
              <a:t>színház, 9 </a:t>
            </a:r>
            <a:r>
              <a:rPr lang="hu-HU" sz="4900" b="1" i="1" dirty="0"/>
              <a:t>premier </a:t>
            </a:r>
            <a:r>
              <a:rPr lang="hu-HU" sz="4900" b="1" i="1" dirty="0" smtClean="0"/>
              <a:t>volt és 128 </a:t>
            </a:r>
            <a:r>
              <a:rPr lang="hu-HU" sz="4900" b="1" i="1" dirty="0"/>
              <a:t>előadást tartottunk 16972 nézőnek</a:t>
            </a:r>
            <a:r>
              <a:rPr lang="hu-HU" sz="4900" b="1" i="1" dirty="0" smtClean="0"/>
              <a:t>.</a:t>
            </a:r>
          </a:p>
          <a:p>
            <a:endParaRPr lang="hu-HU" sz="4000" dirty="0"/>
          </a:p>
          <a:p>
            <a:pPr marL="0" indent="0">
              <a:buNone/>
            </a:pPr>
            <a:r>
              <a:rPr lang="hu-HU" sz="4900" b="1" dirty="0"/>
              <a:t>Saját rendezvényeink:</a:t>
            </a:r>
            <a:endParaRPr lang="hu-HU" sz="4900" dirty="0"/>
          </a:p>
          <a:p>
            <a:pPr lvl="0"/>
            <a:r>
              <a:rPr lang="hu-HU" sz="4900" b="1" dirty="0"/>
              <a:t>Soltis Lajos Országos Színházi Találkozó</a:t>
            </a:r>
            <a:r>
              <a:rPr lang="hu-HU" sz="4900" dirty="0"/>
              <a:t/>
            </a:r>
            <a:br>
              <a:rPr lang="hu-HU" sz="4900" dirty="0"/>
            </a:br>
            <a:r>
              <a:rPr lang="hu-HU" sz="4900" dirty="0"/>
              <a:t>Régebben kétévente, 2016-tól minden esztendőben. 2017-ben kilencedszerre kerül megrendezésre</a:t>
            </a:r>
            <a:r>
              <a:rPr lang="hu-HU" sz="4900" dirty="0" smtClean="0"/>
              <a:t>.</a:t>
            </a:r>
            <a:endParaRPr lang="hu-HU" sz="4900" dirty="0"/>
          </a:p>
          <a:p>
            <a:pPr lvl="0"/>
            <a:r>
              <a:rPr lang="hu-HU" sz="4900" b="1" dirty="0" err="1"/>
              <a:t>Ezerlátó</a:t>
            </a:r>
            <a:r>
              <a:rPr lang="hu-HU" sz="4900" b="1" dirty="0"/>
              <a:t> Országos Mesefesztivál</a:t>
            </a:r>
            <a:r>
              <a:rPr lang="hu-HU" sz="4900" dirty="0"/>
              <a:t/>
            </a:r>
            <a:br>
              <a:rPr lang="hu-HU" sz="4900" dirty="0"/>
            </a:br>
            <a:r>
              <a:rPr lang="hu-HU" sz="4900" dirty="0"/>
              <a:t>Minden évben. 2017-ben tizenharmadik alkalommal kerül megrendezésre</a:t>
            </a:r>
            <a:r>
              <a:rPr lang="hu-HU" sz="4900" dirty="0" smtClean="0"/>
              <a:t>.</a:t>
            </a:r>
            <a:endParaRPr lang="hu-HU" sz="4900" dirty="0"/>
          </a:p>
          <a:p>
            <a:pPr lvl="0"/>
            <a:r>
              <a:rPr lang="hu-HU" sz="4900" b="1" dirty="0"/>
              <a:t>Weöres Sándor Országos Gyermekszínjátszó Találkozó - Vasi forduló</a:t>
            </a:r>
            <a:r>
              <a:rPr lang="hu-HU" sz="4900" dirty="0"/>
              <a:t/>
            </a:r>
            <a:br>
              <a:rPr lang="hu-HU" sz="4900" dirty="0"/>
            </a:br>
            <a:r>
              <a:rPr lang="hu-HU" sz="4900" dirty="0"/>
              <a:t>2015 óta minden évben, 2017-ben a 16. forduló kerül megrendezésre</a:t>
            </a:r>
            <a:r>
              <a:rPr lang="hu-HU" sz="4900" dirty="0" smtClean="0"/>
              <a:t>.</a:t>
            </a:r>
            <a:endParaRPr lang="hu-HU" sz="4900" dirty="0"/>
          </a:p>
          <a:p>
            <a:pPr lvl="0"/>
            <a:r>
              <a:rPr lang="hu-HU" sz="4900" b="1" dirty="0"/>
              <a:t>Rendezőket és Színjátszókat Képző Nemzetközi Tábor</a:t>
            </a:r>
            <a:r>
              <a:rPr lang="hu-HU" sz="4900" dirty="0"/>
              <a:t/>
            </a:r>
            <a:br>
              <a:rPr lang="hu-HU" sz="4900" dirty="0"/>
            </a:br>
            <a:r>
              <a:rPr lang="hu-HU" sz="4900" dirty="0"/>
              <a:t>2017-ben 20. alkalommal</a:t>
            </a:r>
            <a:r>
              <a:rPr lang="hu-HU" sz="4900" dirty="0" smtClean="0"/>
              <a:t>.</a:t>
            </a:r>
            <a:endParaRPr lang="hu-HU" sz="4900" dirty="0"/>
          </a:p>
          <a:p>
            <a:pPr lvl="0"/>
            <a:r>
              <a:rPr lang="hu-HU" sz="4900" b="1" dirty="0"/>
              <a:t>Színjátszókat képző nemzetközi tábor</a:t>
            </a:r>
            <a:r>
              <a:rPr lang="hu-HU" sz="4900" dirty="0"/>
              <a:t/>
            </a:r>
            <a:br>
              <a:rPr lang="hu-HU" sz="4900" dirty="0"/>
            </a:br>
            <a:r>
              <a:rPr lang="hu-HU" sz="4900" dirty="0"/>
              <a:t>Erdélyi helyszíneken, 2017-ben tizenharmadik alkalommal tervezzük</a:t>
            </a:r>
            <a:r>
              <a:rPr lang="hu-HU" sz="4900" dirty="0" smtClean="0"/>
              <a:t>.</a:t>
            </a:r>
            <a:r>
              <a:rPr lang="hu-HU" sz="4900" dirty="0"/>
              <a:t> </a:t>
            </a:r>
          </a:p>
          <a:p>
            <a:pPr lvl="0"/>
            <a:r>
              <a:rPr lang="hu-HU" sz="4900" b="1" dirty="0"/>
              <a:t>Fejlesztő pedagógusokat képző tábor</a:t>
            </a:r>
            <a:r>
              <a:rPr lang="hu-HU" sz="4900" dirty="0"/>
              <a:t/>
            </a:r>
            <a:br>
              <a:rPr lang="hu-HU" sz="4900" dirty="0"/>
            </a:br>
            <a:r>
              <a:rPr lang="hu-HU" sz="4900" dirty="0"/>
              <a:t>2008-ban első alkalommal rendeztük meg</a:t>
            </a:r>
            <a:r>
              <a:rPr lang="hu-HU" sz="4900" dirty="0" smtClean="0"/>
              <a:t>.</a:t>
            </a:r>
            <a:endParaRPr lang="hu-HU" sz="4900" dirty="0"/>
          </a:p>
          <a:p>
            <a:pPr lvl="0"/>
            <a:r>
              <a:rPr lang="hu-HU" sz="4900" b="1" dirty="0"/>
              <a:t>Színészek és színházbarátok bálja</a:t>
            </a:r>
            <a:r>
              <a:rPr lang="hu-HU" sz="4900" dirty="0"/>
              <a:t/>
            </a:r>
            <a:br>
              <a:rPr lang="hu-HU" sz="4900" dirty="0"/>
            </a:br>
            <a:r>
              <a:rPr lang="hu-HU" sz="4900" dirty="0"/>
              <a:t>2017-ben tizenötödik alkalommal került megrendezésre.</a:t>
            </a:r>
          </a:p>
          <a:p>
            <a:pPr marL="0" indent="0">
              <a:buNone/>
            </a:pPr>
            <a:endParaRPr lang="hu-HU" sz="4900" dirty="0"/>
          </a:p>
          <a:p>
            <a:pPr marL="0" indent="0">
              <a:buNone/>
            </a:pPr>
            <a:endParaRPr lang="hu-HU" dirty="0"/>
          </a:p>
        </p:txBody>
      </p:sp>
      <p:sp>
        <p:nvSpPr>
          <p:cNvPr id="4" name="Cím 1"/>
          <p:cNvSpPr txBox="1">
            <a:spLocks/>
          </p:cNvSpPr>
          <p:nvPr/>
        </p:nvSpPr>
        <p:spPr>
          <a:xfrm>
            <a:off x="48617" y="-72481"/>
            <a:ext cx="8172400" cy="1386227"/>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400" b="1" kern="1200" cap="all" baseline="0">
                <a:solidFill>
                  <a:schemeClr val="bg1"/>
                </a:solidFill>
                <a:latin typeface="Arial" panose="020B0604020202020204" pitchFamily="34" charset="0"/>
                <a:ea typeface="+mj-ea"/>
                <a:cs typeface="Arial" panose="020B0604020202020204" pitchFamily="34" charset="0"/>
              </a:defRPr>
            </a:lvl1pPr>
          </a:lstStyle>
          <a:p>
            <a:r>
              <a:rPr lang="hu-HU" sz="1300" dirty="0" smtClean="0">
                <a:solidFill>
                  <a:prstClr val="white"/>
                </a:solidFill>
              </a:rPr>
              <a:t>A Soltis Színház „vidéki sokszínű kultúra hálózat” modelljének kidolgozása nemzetközi együttműködés segítségével „</a:t>
            </a:r>
            <a:br>
              <a:rPr lang="hu-HU" sz="1300" dirty="0" smtClean="0">
                <a:solidFill>
                  <a:prstClr val="white"/>
                </a:solidFill>
              </a:rPr>
            </a:br>
            <a:r>
              <a:rPr lang="hu-HU" sz="1300" dirty="0" smtClean="0">
                <a:solidFill>
                  <a:prstClr val="white"/>
                </a:solidFill>
              </a:rPr>
              <a:t/>
            </a:r>
            <a:br>
              <a:rPr lang="hu-HU" sz="1300" dirty="0" smtClean="0">
                <a:solidFill>
                  <a:prstClr val="white"/>
                </a:solidFill>
              </a:rPr>
            </a:br>
            <a:r>
              <a:rPr lang="hu-HU" sz="1300" dirty="0" smtClean="0">
                <a:solidFill>
                  <a:prstClr val="white"/>
                </a:solidFill>
              </a:rPr>
              <a:t/>
            </a:r>
            <a:br>
              <a:rPr lang="hu-HU" sz="1300" dirty="0" smtClean="0">
                <a:solidFill>
                  <a:prstClr val="white"/>
                </a:solidFill>
              </a:rPr>
            </a:br>
            <a:r>
              <a:rPr lang="hu-HU" sz="1300" dirty="0" smtClean="0">
                <a:solidFill>
                  <a:prstClr val="white"/>
                </a:solidFill>
              </a:rPr>
              <a:t>                                                                                           </a:t>
            </a:r>
            <a:br>
              <a:rPr lang="hu-HU" sz="1300" dirty="0" smtClean="0">
                <a:solidFill>
                  <a:prstClr val="white"/>
                </a:solidFill>
              </a:rPr>
            </a:br>
            <a:r>
              <a:rPr lang="hu-HU" sz="1300" dirty="0" smtClean="0">
                <a:solidFill>
                  <a:prstClr val="white"/>
                </a:solidFill>
              </a:rPr>
              <a:t>                                                                                             </a:t>
            </a:r>
            <a:r>
              <a:rPr lang="hu-HU" sz="1300" dirty="0" smtClean="0">
                <a:solidFill>
                  <a:schemeClr val="accent2"/>
                </a:solidFill>
                <a:effectLst>
                  <a:outerShdw blurRad="38100" dist="38100" dir="2700000" algn="tl">
                    <a:srgbClr val="000000">
                      <a:alpha val="43137"/>
                    </a:srgbClr>
                  </a:outerShdw>
                </a:effectLst>
              </a:rPr>
              <a:t>Soltis Színház</a:t>
            </a:r>
            <a:endParaRPr lang="hu-HU" sz="1300" dirty="0">
              <a:solidFill>
                <a:prstClr val="white"/>
              </a:solidFill>
            </a:endParaRPr>
          </a:p>
        </p:txBody>
      </p:sp>
      <p:pic>
        <p:nvPicPr>
          <p:cNvPr id="5" name="Kép 4" descr="http://soltisszinhaz.hu/graph/logo.gif"/>
          <p:cNvPicPr/>
          <p:nvPr/>
        </p:nvPicPr>
        <p:blipFill>
          <a:blip r:embed="rId2">
            <a:extLst>
              <a:ext uri="{28A0092B-C50C-407E-A947-70E740481C1C}">
                <a14:useLocalDpi xmlns:a14="http://schemas.microsoft.com/office/drawing/2010/main" val="0"/>
              </a:ext>
            </a:extLst>
          </a:blip>
          <a:srcRect/>
          <a:stretch>
            <a:fillRect/>
          </a:stretch>
        </p:blipFill>
        <p:spPr bwMode="auto">
          <a:xfrm>
            <a:off x="4716016" y="340006"/>
            <a:ext cx="650068" cy="648072"/>
          </a:xfrm>
          <a:prstGeom prst="rect">
            <a:avLst/>
          </a:prstGeom>
          <a:noFill/>
          <a:ln>
            <a:noFill/>
          </a:ln>
        </p:spPr>
      </p:pic>
    </p:spTree>
    <p:extLst>
      <p:ext uri="{BB962C8B-B14F-4D97-AF65-F5344CB8AC3E}">
        <p14:creationId xmlns:p14="http://schemas.microsoft.com/office/powerpoint/2010/main" val="9271843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0" y="-40664"/>
            <a:ext cx="8199871" cy="1340768"/>
          </a:xfrm>
        </p:spPr>
        <p:txBody>
          <a:bodyPr>
            <a:normAutofit fontScale="90000"/>
          </a:bodyPr>
          <a:lstStyle/>
          <a:p>
            <a:r>
              <a:rPr lang="hu-HU" sz="1400" dirty="0">
                <a:solidFill>
                  <a:prstClr val="white"/>
                </a:solidFill>
              </a:rPr>
              <a:t>A Soltis Színház „vidéki sokszínű kultúra hálózat” modelljének kidolgozása </a:t>
            </a:r>
            <a:br>
              <a:rPr lang="hu-HU" sz="1400" dirty="0">
                <a:solidFill>
                  <a:prstClr val="white"/>
                </a:solidFill>
              </a:rPr>
            </a:br>
            <a:r>
              <a:rPr lang="hu-HU" sz="1400" dirty="0">
                <a:solidFill>
                  <a:prstClr val="white"/>
                </a:solidFill>
              </a:rPr>
              <a:t>nemzetközi együttműködés segítségével „</a:t>
            </a:r>
            <a:br>
              <a:rPr lang="hu-HU" sz="1400" dirty="0">
                <a:solidFill>
                  <a:prstClr val="white"/>
                </a:solidFill>
              </a:rPr>
            </a:br>
            <a:r>
              <a:rPr lang="hu-HU" sz="1300" dirty="0">
                <a:solidFill>
                  <a:prstClr val="white"/>
                </a:solidFill>
              </a:rPr>
              <a:t/>
            </a:r>
            <a:br>
              <a:rPr lang="hu-HU" sz="1300" dirty="0">
                <a:solidFill>
                  <a:prstClr val="white"/>
                </a:solidFill>
              </a:rPr>
            </a:br>
            <a:r>
              <a:rPr lang="hu-HU" dirty="0" smtClean="0">
                <a:solidFill>
                  <a:prstClr val="white"/>
                </a:solidFill>
              </a:rPr>
              <a:t>                                                    </a:t>
            </a:r>
            <a:br>
              <a:rPr lang="hu-HU" dirty="0" smtClean="0">
                <a:solidFill>
                  <a:prstClr val="white"/>
                </a:solidFill>
              </a:rPr>
            </a:br>
            <a:r>
              <a:rPr lang="hu-HU" dirty="0">
                <a:solidFill>
                  <a:prstClr val="white"/>
                </a:solidFill>
              </a:rPr>
              <a:t> </a:t>
            </a:r>
            <a:r>
              <a:rPr lang="hu-HU" dirty="0" smtClean="0">
                <a:solidFill>
                  <a:prstClr val="white"/>
                </a:solidFill>
              </a:rPr>
              <a:t>                                                       </a:t>
            </a:r>
            <a:r>
              <a:rPr lang="hu-HU" sz="1300" dirty="0" smtClean="0">
                <a:solidFill>
                  <a:schemeClr val="accent2"/>
                </a:solidFill>
                <a:effectLst>
                  <a:outerShdw blurRad="38100" dist="38100" dir="2700000" algn="tl">
                    <a:srgbClr val="000000">
                      <a:alpha val="43137"/>
                    </a:srgbClr>
                  </a:outerShdw>
                </a:effectLst>
              </a:rPr>
              <a:t>Soltis </a:t>
            </a:r>
            <a:r>
              <a:rPr lang="hu-HU" sz="1300" dirty="0">
                <a:solidFill>
                  <a:schemeClr val="accent2"/>
                </a:solidFill>
                <a:effectLst>
                  <a:outerShdw blurRad="38100" dist="38100" dir="2700000" algn="tl">
                    <a:srgbClr val="000000">
                      <a:alpha val="43137"/>
                    </a:srgbClr>
                  </a:outerShdw>
                </a:effectLst>
              </a:rPr>
              <a:t>Színház</a:t>
            </a:r>
          </a:p>
        </p:txBody>
      </p:sp>
      <p:sp>
        <p:nvSpPr>
          <p:cNvPr id="3" name="Tartalom helye 2"/>
          <p:cNvSpPr>
            <a:spLocks noGrp="1"/>
          </p:cNvSpPr>
          <p:nvPr>
            <p:ph idx="1"/>
          </p:nvPr>
        </p:nvSpPr>
        <p:spPr>
          <a:xfrm>
            <a:off x="395536" y="1600200"/>
            <a:ext cx="8229600" cy="4525963"/>
          </a:xfrm>
          <a:solidFill>
            <a:schemeClr val="accent6">
              <a:lumMod val="20000"/>
              <a:lumOff val="80000"/>
            </a:schemeClr>
          </a:solidFill>
        </p:spPr>
        <p:txBody>
          <a:bodyPr>
            <a:normAutofit/>
          </a:bodyPr>
          <a:lstStyle/>
          <a:p>
            <a:pPr marL="0" indent="0">
              <a:lnSpc>
                <a:spcPct val="90000"/>
              </a:lnSpc>
              <a:buNone/>
            </a:pPr>
            <a:r>
              <a:rPr lang="hu-HU" sz="1900" b="1" dirty="0">
                <a:ln w="1905"/>
                <a:solidFill>
                  <a:srgbClr val="00B050"/>
                </a:solidFill>
                <a:effectLst>
                  <a:innerShdw blurRad="69850" dist="43180" dir="5400000">
                    <a:srgbClr val="000000">
                      <a:alpha val="65000"/>
                    </a:srgbClr>
                  </a:innerShdw>
                </a:effectLst>
              </a:rPr>
              <a:t>A benyújtott </a:t>
            </a:r>
            <a:r>
              <a:rPr lang="hu-HU" sz="1900" b="1" dirty="0" smtClean="0">
                <a:ln w="1905"/>
                <a:solidFill>
                  <a:srgbClr val="00B050"/>
                </a:solidFill>
                <a:effectLst>
                  <a:innerShdw blurRad="69850" dist="43180" dir="5400000">
                    <a:srgbClr val="000000">
                      <a:alpha val="65000"/>
                    </a:srgbClr>
                  </a:innerShdw>
                </a:effectLst>
              </a:rPr>
              <a:t>pályázatban </a:t>
            </a:r>
            <a:r>
              <a:rPr lang="hu-HU" sz="1900" b="1" dirty="0">
                <a:ln w="1905"/>
                <a:solidFill>
                  <a:srgbClr val="00B050"/>
                </a:solidFill>
                <a:effectLst>
                  <a:innerShdw blurRad="69850" dist="43180" dir="5400000">
                    <a:srgbClr val="000000">
                      <a:alpha val="65000"/>
                    </a:srgbClr>
                  </a:innerShdw>
                </a:effectLst>
              </a:rPr>
              <a:t>szerepeltetett tevékenységek</a:t>
            </a:r>
            <a:r>
              <a:rPr lang="hu-HU" sz="1900" b="1" dirty="0" smtClean="0">
                <a:ln w="1905"/>
                <a:solidFill>
                  <a:srgbClr val="00B050"/>
                </a:solidFill>
                <a:effectLst>
                  <a:innerShdw blurRad="69850" dist="43180" dir="5400000">
                    <a:srgbClr val="000000">
                      <a:alpha val="65000"/>
                    </a:srgbClr>
                  </a:innerShdw>
                </a:effectLst>
              </a:rPr>
              <a:t>:</a:t>
            </a:r>
          </a:p>
          <a:p>
            <a:pPr marL="0" indent="0">
              <a:lnSpc>
                <a:spcPct val="90000"/>
              </a:lnSpc>
              <a:buNone/>
            </a:pPr>
            <a:endParaRPr lang="hu-HU" sz="1900" b="1" dirty="0" smtClean="0">
              <a:ln w="1905"/>
              <a:solidFill>
                <a:srgbClr val="00B050"/>
              </a:solidFill>
              <a:effectLst>
                <a:innerShdw blurRad="69850" dist="43180" dir="5400000">
                  <a:srgbClr val="000000">
                    <a:alpha val="65000"/>
                  </a:srgbClr>
                </a:innerShdw>
              </a:effectLst>
            </a:endParaRPr>
          </a:p>
          <a:p>
            <a:pPr marL="0" lvl="0" indent="0">
              <a:lnSpc>
                <a:spcPct val="90000"/>
              </a:lnSpc>
              <a:buNone/>
            </a:pPr>
            <a:r>
              <a:rPr lang="hu-HU" sz="1900" b="1" i="1" dirty="0" smtClean="0">
                <a:ln w="1905"/>
                <a:solidFill>
                  <a:srgbClr val="00B050"/>
                </a:solidFill>
                <a:effectLst>
                  <a:innerShdw blurRad="69850" dist="43180" dir="5400000">
                    <a:srgbClr val="000000">
                      <a:alpha val="65000"/>
                    </a:srgbClr>
                  </a:innerShdw>
                </a:effectLst>
              </a:rPr>
              <a:t>Kutatás:</a:t>
            </a:r>
          </a:p>
          <a:p>
            <a:pPr>
              <a:lnSpc>
                <a:spcPct val="90000"/>
              </a:lnSpc>
              <a:buFont typeface="Wingdings" panose="05000000000000000000" pitchFamily="2" charset="2"/>
              <a:buChar char="q"/>
            </a:pPr>
            <a:r>
              <a:rPr lang="hu-HU" sz="1600" dirty="0"/>
              <a:t>a két országban végzett kutatás során felmérjük a célcsoport által végzett tevékenységeket, amelyekkel megjelennek a célterületeken. Kérjük, hogy osszák meg tapasztalataikat, felmérjük, hogy már van-e kezdeményezés vagy konkrét eredmény a komplex tematikájú közösségi alkalmak létrehozása területén. A kutatás eredményeinek értékelése után alakítjuk ki koncepciónkat a további tevékenységek tartalmi elemeit illetően, az általunk kitűzött célok elérése érdekében.</a:t>
            </a:r>
          </a:p>
          <a:p>
            <a:pPr marL="0" lvl="0" indent="0">
              <a:lnSpc>
                <a:spcPct val="90000"/>
              </a:lnSpc>
              <a:buNone/>
            </a:pPr>
            <a:r>
              <a:rPr lang="hu-HU" sz="1900" b="1" i="1" dirty="0" smtClean="0">
                <a:ln w="1905"/>
                <a:solidFill>
                  <a:srgbClr val="00B050"/>
                </a:solidFill>
                <a:effectLst>
                  <a:innerShdw blurRad="69850" dist="43180" dir="5400000">
                    <a:srgbClr val="000000">
                      <a:alpha val="65000"/>
                    </a:srgbClr>
                  </a:innerShdw>
                </a:effectLst>
              </a:rPr>
              <a:t>Tanulmányutak:</a:t>
            </a:r>
          </a:p>
          <a:p>
            <a:pPr>
              <a:lnSpc>
                <a:spcPct val="90000"/>
              </a:lnSpc>
              <a:buFont typeface="Wingdings" panose="05000000000000000000" pitchFamily="2" charset="2"/>
              <a:buChar char="q"/>
            </a:pPr>
            <a:r>
              <a:rPr lang="hu-HU" sz="1600" dirty="0"/>
              <a:t>a projektben 8 alkalommal kerül sor tanulmányutak lebonyolítására, melyek helyszínei és tartalma kapcsolódik a projekt témájához és segíti a célok megvalósítását. ezek a helyszínek még változhatnak a szakmai tervben megjelölt helyszínekhez képest.</a:t>
            </a:r>
          </a:p>
          <a:p>
            <a:pPr marL="0" lvl="0" indent="0">
              <a:lnSpc>
                <a:spcPct val="90000"/>
              </a:lnSpc>
              <a:buNone/>
            </a:pPr>
            <a:endParaRPr lang="hu-HU" sz="1600" b="1" i="1" dirty="0">
              <a:ln w="1905"/>
              <a:solidFill>
                <a:srgbClr val="00B050"/>
              </a:solidFill>
              <a:effectLst>
                <a:innerShdw blurRad="69850" dist="43180" dir="5400000">
                  <a:srgbClr val="000000">
                    <a:alpha val="65000"/>
                  </a:srgbClr>
                </a:innerShdw>
              </a:effectLst>
            </a:endParaRPr>
          </a:p>
          <a:p>
            <a:pPr marL="0" indent="0">
              <a:lnSpc>
                <a:spcPct val="90000"/>
              </a:lnSpc>
              <a:buNone/>
            </a:pPr>
            <a:endParaRPr lang="hu-HU" sz="1900" b="1" dirty="0">
              <a:ln w="1905"/>
              <a:solidFill>
                <a:srgbClr val="00B050"/>
              </a:solidFill>
              <a:effectLst>
                <a:innerShdw blurRad="69850" dist="43180" dir="5400000">
                  <a:srgbClr val="000000">
                    <a:alpha val="65000"/>
                  </a:srgbClr>
                </a:innerShdw>
              </a:effectLst>
            </a:endParaRPr>
          </a:p>
        </p:txBody>
      </p:sp>
      <p:pic>
        <p:nvPicPr>
          <p:cNvPr id="4" name="Kép 3" descr="http://soltisszinhaz.hu/graph/logo.gif"/>
          <p:cNvPicPr/>
          <p:nvPr/>
        </p:nvPicPr>
        <p:blipFill>
          <a:blip r:embed="rId2">
            <a:extLst>
              <a:ext uri="{28A0092B-C50C-407E-A947-70E740481C1C}">
                <a14:useLocalDpi xmlns:a14="http://schemas.microsoft.com/office/drawing/2010/main" val="0"/>
              </a:ext>
            </a:extLst>
          </a:blip>
          <a:srcRect/>
          <a:stretch>
            <a:fillRect/>
          </a:stretch>
        </p:blipFill>
        <p:spPr bwMode="auto">
          <a:xfrm>
            <a:off x="4723593" y="305684"/>
            <a:ext cx="650068" cy="648072"/>
          </a:xfrm>
          <a:prstGeom prst="rect">
            <a:avLst/>
          </a:prstGeom>
          <a:noFill/>
          <a:ln>
            <a:noFill/>
          </a:ln>
        </p:spPr>
      </p:pic>
    </p:spTree>
    <p:extLst>
      <p:ext uri="{BB962C8B-B14F-4D97-AF65-F5344CB8AC3E}">
        <p14:creationId xmlns:p14="http://schemas.microsoft.com/office/powerpoint/2010/main" val="241588609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1547664" y="3140968"/>
            <a:ext cx="4700075" cy="936104"/>
          </a:xfrm>
        </p:spPr>
        <p:txBody>
          <a:bodyPr/>
          <a:lstStyle/>
          <a:p>
            <a:endParaRPr lang="hu-HU"/>
          </a:p>
        </p:txBody>
      </p:sp>
      <p:sp>
        <p:nvSpPr>
          <p:cNvPr id="3" name="Tartalom helye 2"/>
          <p:cNvSpPr>
            <a:spLocks noGrp="1"/>
          </p:cNvSpPr>
          <p:nvPr>
            <p:ph idx="1"/>
          </p:nvPr>
        </p:nvSpPr>
        <p:spPr>
          <a:solidFill>
            <a:schemeClr val="accent6">
              <a:lumMod val="20000"/>
              <a:lumOff val="80000"/>
            </a:schemeClr>
          </a:solidFill>
        </p:spPr>
        <p:txBody>
          <a:bodyPr>
            <a:normAutofit/>
          </a:bodyPr>
          <a:lstStyle/>
          <a:p>
            <a:pPr marL="0" indent="0">
              <a:lnSpc>
                <a:spcPct val="90000"/>
              </a:lnSpc>
              <a:buNone/>
            </a:pPr>
            <a:r>
              <a:rPr lang="hu-HU" sz="1900" b="1" i="1" dirty="0" err="1">
                <a:ln w="1905"/>
                <a:solidFill>
                  <a:srgbClr val="00B050"/>
                </a:solidFill>
                <a:effectLst>
                  <a:innerShdw blurRad="69850" dist="43180" dir="5400000">
                    <a:srgbClr val="000000">
                      <a:alpha val="65000"/>
                    </a:srgbClr>
                  </a:innerShdw>
                </a:effectLst>
              </a:rPr>
              <a:t>Disszemináció</a:t>
            </a:r>
            <a:r>
              <a:rPr lang="hu-HU" sz="1900" b="1" i="1" dirty="0" smtClean="0">
                <a:ln w="1905"/>
                <a:solidFill>
                  <a:srgbClr val="00B050"/>
                </a:solidFill>
                <a:effectLst>
                  <a:innerShdw blurRad="69850" dist="43180" dir="5400000">
                    <a:srgbClr val="000000">
                      <a:alpha val="65000"/>
                    </a:srgbClr>
                  </a:innerShdw>
                </a:effectLst>
              </a:rPr>
              <a:t>:</a:t>
            </a:r>
          </a:p>
          <a:p>
            <a:pPr lvl="0">
              <a:lnSpc>
                <a:spcPct val="90000"/>
              </a:lnSpc>
              <a:buFont typeface="Wingdings" panose="05000000000000000000" pitchFamily="2" charset="2"/>
              <a:buChar char="q"/>
            </a:pPr>
            <a:r>
              <a:rPr lang="hu-HU" sz="1600" dirty="0"/>
              <a:t>4 műhelyfoglalkozáshoz kapcsolódóan tervezünk </a:t>
            </a:r>
            <a:r>
              <a:rPr lang="hu-HU" sz="1600" dirty="0" err="1"/>
              <a:t>disszeminációt</a:t>
            </a:r>
            <a:r>
              <a:rPr lang="hu-HU" sz="1600" dirty="0"/>
              <a:t>, amelyeken a célcsoport részére konkrétan a műhelymunka szakmai elemiről és az elvégzett tevékenységekről tudásmegosztást végzünk. Ennek eszköze lesz a személyes tudásátadás, valamint a tevékenységekről készült összegzések elektronikus megküldése. A tudásmegosztás egyébként a projekt folyamán állandóan biztosítva  lesz, hiszen honlapunk rendszeresen tartalmazni fogja az események összefoglalóit</a:t>
            </a:r>
            <a:r>
              <a:rPr lang="hu-HU" sz="1600" dirty="0" smtClean="0"/>
              <a:t>.</a:t>
            </a:r>
            <a:endParaRPr lang="hu-HU" sz="1600" dirty="0"/>
          </a:p>
          <a:p>
            <a:pPr>
              <a:lnSpc>
                <a:spcPct val="90000"/>
              </a:lnSpc>
              <a:buFont typeface="Wingdings" panose="05000000000000000000" pitchFamily="2" charset="2"/>
              <a:buChar char="q"/>
            </a:pPr>
            <a:r>
              <a:rPr lang="hu-HU" sz="1600" dirty="0"/>
              <a:t>a projekt során 12 alkalommal tervezünk műhelymunkát. Ezeket a kutatási eredmények alapján összeállított tematika szerint folyatatjuk le. Az első alkalommal elfogadjuk a műhelymunkák lebonyolításának menetrendjét és tartalmi elemeit, az együttműködő partnereink észrevételeit is figyelembe véve és beépítve. A műhelymunkák során elemezzük azokat a lehetőségeket, melyek alapján meghatározzuk a tematikus programok tartalmi elemeit és létrehozhatjuk az együttműködéshez szükséges hálózatot. A műhelymunkákon résztvevőként a hazai célcsoport tagjai, az együttműködő partnerek képviselői, a kutatásokban résztvevők közül kiválasztott szakemberek vesznek részt. Természetesen  a szakértők kiválasztása során mindig az adott műhelymunka-alkalom témájának megfelelő szakértő kerül meghívásra. </a:t>
            </a:r>
          </a:p>
          <a:p>
            <a:pPr marL="0" indent="0">
              <a:lnSpc>
                <a:spcPct val="90000"/>
              </a:lnSpc>
              <a:buNone/>
            </a:pPr>
            <a:r>
              <a:rPr lang="hu-HU" sz="2000" b="1" i="1" dirty="0">
                <a:ln w="1905"/>
                <a:solidFill>
                  <a:srgbClr val="00B050"/>
                </a:solidFill>
                <a:effectLst>
                  <a:innerShdw blurRad="69850" dist="43180" dir="5400000">
                    <a:srgbClr val="000000">
                      <a:alpha val="65000"/>
                    </a:srgbClr>
                  </a:innerShdw>
                </a:effectLst>
              </a:rPr>
              <a:t>Módszertani, szakmai összegzés</a:t>
            </a:r>
          </a:p>
          <a:p>
            <a:pPr lvl="0">
              <a:lnSpc>
                <a:spcPct val="90000"/>
              </a:lnSpc>
              <a:buFont typeface="Wingdings" panose="05000000000000000000" pitchFamily="2" charset="2"/>
              <a:buChar char="q"/>
            </a:pPr>
            <a:endParaRPr lang="hu-HU" sz="2000" dirty="0" smtClean="0"/>
          </a:p>
          <a:p>
            <a:pPr lvl="0">
              <a:lnSpc>
                <a:spcPct val="90000"/>
              </a:lnSpc>
              <a:buFont typeface="Wingdings" panose="05000000000000000000" pitchFamily="2" charset="2"/>
              <a:buChar char="q"/>
            </a:pPr>
            <a:endParaRPr lang="hu-HU" sz="2000" dirty="0"/>
          </a:p>
          <a:p>
            <a:pPr marL="0" indent="0">
              <a:lnSpc>
                <a:spcPct val="90000"/>
              </a:lnSpc>
              <a:buNone/>
            </a:pPr>
            <a:endParaRPr lang="hu-HU" sz="1900" b="1" i="1" dirty="0">
              <a:ln w="1905"/>
              <a:solidFill>
                <a:srgbClr val="00B050"/>
              </a:solidFill>
              <a:effectLst>
                <a:innerShdw blurRad="69850" dist="43180" dir="5400000">
                  <a:srgbClr val="000000">
                    <a:alpha val="65000"/>
                  </a:srgbClr>
                </a:innerShdw>
              </a:effectLst>
            </a:endParaRPr>
          </a:p>
        </p:txBody>
      </p:sp>
      <p:sp>
        <p:nvSpPr>
          <p:cNvPr id="4" name="Cím 1"/>
          <p:cNvSpPr txBox="1">
            <a:spLocks/>
          </p:cNvSpPr>
          <p:nvPr/>
        </p:nvSpPr>
        <p:spPr>
          <a:xfrm>
            <a:off x="0" y="-40664"/>
            <a:ext cx="8199871" cy="1340768"/>
          </a:xfrm>
          <a:prstGeom prst="rect">
            <a:avLst/>
          </a:prstGeom>
        </p:spPr>
        <p:txBody>
          <a:bodyPr vert="horz" lIns="91440" tIns="45720" rIns="91440" bIns="45720" rtlCol="0" anchor="ctr">
            <a:normAutofit fontScale="90000" lnSpcReduction="10000"/>
          </a:bodyPr>
          <a:lstStyle>
            <a:lvl1pPr algn="l" defTabSz="914400" rtl="0" eaLnBrk="1" latinLnBrk="0" hangingPunct="1">
              <a:spcBef>
                <a:spcPct val="0"/>
              </a:spcBef>
              <a:buNone/>
              <a:defRPr sz="2400" b="1" kern="1200" cap="all" baseline="0">
                <a:solidFill>
                  <a:schemeClr val="bg1"/>
                </a:solidFill>
                <a:latin typeface="Arial" panose="020B0604020202020204" pitchFamily="34" charset="0"/>
                <a:ea typeface="+mj-ea"/>
                <a:cs typeface="Arial" panose="020B0604020202020204" pitchFamily="34" charset="0"/>
              </a:defRPr>
            </a:lvl1pPr>
          </a:lstStyle>
          <a:p>
            <a:r>
              <a:rPr lang="hu-HU" sz="1400" dirty="0" smtClean="0">
                <a:solidFill>
                  <a:prstClr val="white"/>
                </a:solidFill>
              </a:rPr>
              <a:t>A Soltis Színház „vidéki sokszínű kultúra hálózat” modelljének kidolgozása </a:t>
            </a:r>
            <a:br>
              <a:rPr lang="hu-HU" sz="1400" dirty="0" smtClean="0">
                <a:solidFill>
                  <a:prstClr val="white"/>
                </a:solidFill>
              </a:rPr>
            </a:br>
            <a:r>
              <a:rPr lang="hu-HU" sz="1400" dirty="0" smtClean="0">
                <a:solidFill>
                  <a:prstClr val="white"/>
                </a:solidFill>
              </a:rPr>
              <a:t>nemzetközi együttműködés segítségével „</a:t>
            </a:r>
            <a:br>
              <a:rPr lang="hu-HU" sz="1400" dirty="0" smtClean="0">
                <a:solidFill>
                  <a:prstClr val="white"/>
                </a:solidFill>
              </a:rPr>
            </a:br>
            <a:r>
              <a:rPr lang="hu-HU" sz="1300" dirty="0" smtClean="0">
                <a:solidFill>
                  <a:prstClr val="white"/>
                </a:solidFill>
              </a:rPr>
              <a:t/>
            </a:r>
            <a:br>
              <a:rPr lang="hu-HU" sz="1300" dirty="0" smtClean="0">
                <a:solidFill>
                  <a:prstClr val="white"/>
                </a:solidFill>
              </a:rPr>
            </a:br>
            <a:r>
              <a:rPr lang="hu-HU" dirty="0" smtClean="0">
                <a:solidFill>
                  <a:prstClr val="white"/>
                </a:solidFill>
              </a:rPr>
              <a:t>                                                    </a:t>
            </a:r>
            <a:br>
              <a:rPr lang="hu-HU" dirty="0" smtClean="0">
                <a:solidFill>
                  <a:prstClr val="white"/>
                </a:solidFill>
              </a:rPr>
            </a:br>
            <a:r>
              <a:rPr lang="hu-HU" dirty="0" smtClean="0">
                <a:solidFill>
                  <a:prstClr val="white"/>
                </a:solidFill>
              </a:rPr>
              <a:t>                                                         </a:t>
            </a:r>
            <a:r>
              <a:rPr lang="hu-HU" sz="1300" dirty="0" smtClean="0">
                <a:solidFill>
                  <a:schemeClr val="accent2"/>
                </a:solidFill>
                <a:effectLst>
                  <a:outerShdw blurRad="38100" dist="38100" dir="2700000" algn="tl">
                    <a:srgbClr val="000000">
                      <a:alpha val="43137"/>
                    </a:srgbClr>
                  </a:outerShdw>
                </a:effectLst>
              </a:rPr>
              <a:t>Soltis Színház</a:t>
            </a:r>
            <a:endParaRPr lang="hu-HU" sz="1300" dirty="0">
              <a:solidFill>
                <a:schemeClr val="accent2"/>
              </a:solidFill>
              <a:effectLst>
                <a:outerShdw blurRad="38100" dist="38100" dir="2700000" algn="tl">
                  <a:srgbClr val="000000">
                    <a:alpha val="43137"/>
                  </a:srgbClr>
                </a:outerShdw>
              </a:effectLst>
            </a:endParaRPr>
          </a:p>
        </p:txBody>
      </p:sp>
      <p:pic>
        <p:nvPicPr>
          <p:cNvPr id="5" name="Kép 4" descr="http://soltisszinhaz.hu/graph/logo.gif"/>
          <p:cNvPicPr/>
          <p:nvPr/>
        </p:nvPicPr>
        <p:blipFill>
          <a:blip r:embed="rId2">
            <a:extLst>
              <a:ext uri="{28A0092B-C50C-407E-A947-70E740481C1C}">
                <a14:useLocalDpi xmlns:a14="http://schemas.microsoft.com/office/drawing/2010/main" val="0"/>
              </a:ext>
            </a:extLst>
          </a:blip>
          <a:srcRect/>
          <a:stretch>
            <a:fillRect/>
          </a:stretch>
        </p:blipFill>
        <p:spPr bwMode="auto">
          <a:xfrm>
            <a:off x="4788024" y="305684"/>
            <a:ext cx="650068" cy="648072"/>
          </a:xfrm>
          <a:prstGeom prst="rect">
            <a:avLst/>
          </a:prstGeom>
          <a:noFill/>
          <a:ln>
            <a:noFill/>
          </a:ln>
        </p:spPr>
      </p:pic>
    </p:spTree>
    <p:extLst>
      <p:ext uri="{BB962C8B-B14F-4D97-AF65-F5344CB8AC3E}">
        <p14:creationId xmlns:p14="http://schemas.microsoft.com/office/powerpoint/2010/main" val="401351234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1187624" y="3789040"/>
            <a:ext cx="4700075" cy="936104"/>
          </a:xfrm>
        </p:spPr>
        <p:txBody>
          <a:bodyPr/>
          <a:lstStyle/>
          <a:p>
            <a:endParaRPr lang="hu-HU"/>
          </a:p>
        </p:txBody>
      </p:sp>
      <p:sp>
        <p:nvSpPr>
          <p:cNvPr id="3" name="Tartalom helye 2"/>
          <p:cNvSpPr>
            <a:spLocks noGrp="1"/>
          </p:cNvSpPr>
          <p:nvPr>
            <p:ph idx="1"/>
          </p:nvPr>
        </p:nvSpPr>
        <p:spPr>
          <a:solidFill>
            <a:schemeClr val="accent6">
              <a:lumMod val="20000"/>
              <a:lumOff val="80000"/>
            </a:schemeClr>
          </a:solidFill>
        </p:spPr>
        <p:txBody>
          <a:bodyPr>
            <a:normAutofit/>
          </a:bodyPr>
          <a:lstStyle/>
          <a:p>
            <a:pPr marL="0" lvl="0" indent="0">
              <a:lnSpc>
                <a:spcPct val="80000"/>
              </a:lnSpc>
              <a:buNone/>
            </a:pPr>
            <a:endParaRPr lang="hu-HU" sz="1600" b="1" i="1" dirty="0">
              <a:ln w="1905"/>
              <a:solidFill>
                <a:srgbClr val="00B050"/>
              </a:solidFill>
              <a:effectLst>
                <a:innerShdw blurRad="69850" dist="43180" dir="5400000">
                  <a:srgbClr val="000000">
                    <a:alpha val="65000"/>
                  </a:srgbClr>
                </a:innerShdw>
              </a:effectLst>
            </a:endParaRPr>
          </a:p>
          <a:p>
            <a:pPr marL="0" indent="0">
              <a:lnSpc>
                <a:spcPct val="90000"/>
              </a:lnSpc>
              <a:buNone/>
            </a:pPr>
            <a:r>
              <a:rPr lang="hu-HU" sz="1900" b="1" dirty="0">
                <a:ln w="1905"/>
                <a:solidFill>
                  <a:srgbClr val="00B050"/>
                </a:solidFill>
                <a:effectLst>
                  <a:innerShdw blurRad="69850" dist="43180" dir="5400000">
                    <a:srgbClr val="000000">
                      <a:alpha val="65000"/>
                    </a:srgbClr>
                  </a:innerShdw>
                </a:effectLst>
              </a:rPr>
              <a:t>A műhelymunkák tartalmi </a:t>
            </a:r>
            <a:r>
              <a:rPr lang="hu-HU" sz="1900" b="1" dirty="0" smtClean="0">
                <a:ln w="1905"/>
                <a:solidFill>
                  <a:srgbClr val="00B050"/>
                </a:solidFill>
                <a:effectLst>
                  <a:innerShdw blurRad="69850" dist="43180" dir="5400000">
                    <a:srgbClr val="000000">
                      <a:alpha val="65000"/>
                    </a:srgbClr>
                  </a:innerShdw>
                </a:effectLst>
              </a:rPr>
              <a:t>elemei:</a:t>
            </a:r>
          </a:p>
          <a:p>
            <a:pPr marL="0" lvl="0" indent="0">
              <a:lnSpc>
                <a:spcPct val="90000"/>
              </a:lnSpc>
              <a:buNone/>
            </a:pPr>
            <a:r>
              <a:rPr lang="hu-HU" sz="1900" b="1" i="1" dirty="0">
                <a:ln w="1905"/>
                <a:solidFill>
                  <a:srgbClr val="00B050"/>
                </a:solidFill>
                <a:effectLst>
                  <a:innerShdw blurRad="69850" dist="43180" dir="5400000">
                    <a:srgbClr val="000000">
                      <a:alpha val="65000"/>
                    </a:srgbClr>
                  </a:innerShdw>
                </a:effectLst>
              </a:rPr>
              <a:t>1</a:t>
            </a:r>
            <a:r>
              <a:rPr lang="hu-HU" sz="2000" dirty="0" smtClean="0"/>
              <a:t>. </a:t>
            </a:r>
            <a:r>
              <a:rPr lang="hu-HU" sz="1900" b="1" i="1" dirty="0">
                <a:ln w="1905"/>
                <a:solidFill>
                  <a:srgbClr val="00B050"/>
                </a:solidFill>
                <a:effectLst>
                  <a:innerShdw blurRad="69850" dist="43180" dir="5400000">
                    <a:srgbClr val="000000">
                      <a:alpha val="65000"/>
                    </a:srgbClr>
                  </a:innerShdw>
                </a:effectLst>
              </a:rPr>
              <a:t>Műhelymunka:</a:t>
            </a:r>
          </a:p>
          <a:p>
            <a:pPr lvl="0"/>
            <a:r>
              <a:rPr lang="hu-HU" sz="1700" dirty="0"/>
              <a:t>Résztvevők, projektgazda és együttműködő partnerek projektindító találkozása, a projekt céljainak és a folyamatainak átbeszélése. </a:t>
            </a:r>
          </a:p>
          <a:p>
            <a:pPr lvl="0"/>
            <a:r>
              <a:rPr lang="hu-HU" sz="1700" dirty="0"/>
              <a:t>A kutatás tapasztalatainak ismertetése, a kutatási zárójelentés megtárgyalása.</a:t>
            </a:r>
          </a:p>
          <a:p>
            <a:pPr lvl="0"/>
            <a:r>
              <a:rPr lang="hu-HU" sz="1700" dirty="0"/>
              <a:t>A projektgazda előterjesztése a további tevékenységek tematikájára, időpontjára vonatkozóan.</a:t>
            </a:r>
          </a:p>
          <a:p>
            <a:pPr lvl="0"/>
            <a:r>
              <a:rPr lang="hu-HU" sz="1700" dirty="0"/>
              <a:t>Szakértő: kutatásban, kérdőíves felmérésben jártas szakember</a:t>
            </a:r>
            <a:r>
              <a:rPr lang="hu-HU" sz="1700" dirty="0" smtClean="0"/>
              <a:t>.</a:t>
            </a:r>
          </a:p>
          <a:p>
            <a:pPr marL="0" indent="0">
              <a:lnSpc>
                <a:spcPct val="90000"/>
              </a:lnSpc>
              <a:buNone/>
            </a:pPr>
            <a:r>
              <a:rPr lang="hu-HU" sz="1900" b="1" i="1" dirty="0">
                <a:ln w="1905"/>
                <a:solidFill>
                  <a:srgbClr val="00B050"/>
                </a:solidFill>
                <a:effectLst>
                  <a:innerShdw blurRad="69850" dist="43180" dir="5400000">
                    <a:srgbClr val="000000">
                      <a:alpha val="65000"/>
                    </a:srgbClr>
                  </a:innerShdw>
                </a:effectLst>
              </a:rPr>
              <a:t>2. Műhelymunka</a:t>
            </a:r>
          </a:p>
          <a:p>
            <a:pPr lvl="0"/>
            <a:r>
              <a:rPr lang="hu-HU" sz="1700" dirty="0"/>
              <a:t>Az egyes együttműködő partnerek bemutatkozása. (szervezet, tevékenységek, célcsoport, célterület, kapcsolatrendszer, eredmények)</a:t>
            </a:r>
          </a:p>
          <a:p>
            <a:pPr lvl="0"/>
            <a:r>
              <a:rPr lang="hu-HU" sz="1700" dirty="0"/>
              <a:t>Projektben való részvétel motivációja, elvárások a projekttel szemben. </a:t>
            </a:r>
          </a:p>
          <a:p>
            <a:pPr lvl="0"/>
            <a:r>
              <a:rPr lang="hu-HU" sz="1700" dirty="0"/>
              <a:t>Szakértő: színházi szakember</a:t>
            </a:r>
          </a:p>
          <a:p>
            <a:pPr marL="0" indent="0">
              <a:buNone/>
            </a:pPr>
            <a:endParaRPr lang="hu-HU" sz="2000" dirty="0"/>
          </a:p>
          <a:p>
            <a:pPr marL="0" indent="0">
              <a:lnSpc>
                <a:spcPct val="90000"/>
              </a:lnSpc>
              <a:buNone/>
            </a:pPr>
            <a:endParaRPr lang="hu-HU" sz="1900" b="1" dirty="0">
              <a:ln w="1905"/>
              <a:solidFill>
                <a:srgbClr val="00B050"/>
              </a:solidFill>
              <a:effectLst>
                <a:innerShdw blurRad="69850" dist="43180" dir="5400000">
                  <a:srgbClr val="000000">
                    <a:alpha val="65000"/>
                  </a:srgbClr>
                </a:innerShdw>
              </a:effectLst>
            </a:endParaRPr>
          </a:p>
        </p:txBody>
      </p:sp>
      <p:pic>
        <p:nvPicPr>
          <p:cNvPr id="4" name="Kép 3" descr="http://soltisszinhaz.hu/graph/logo.gif"/>
          <p:cNvPicPr/>
          <p:nvPr/>
        </p:nvPicPr>
        <p:blipFill>
          <a:blip r:embed="rId2">
            <a:extLst>
              <a:ext uri="{28A0092B-C50C-407E-A947-70E740481C1C}">
                <a14:useLocalDpi xmlns:a14="http://schemas.microsoft.com/office/drawing/2010/main" val="0"/>
              </a:ext>
            </a:extLst>
          </a:blip>
          <a:srcRect/>
          <a:stretch>
            <a:fillRect/>
          </a:stretch>
        </p:blipFill>
        <p:spPr bwMode="auto">
          <a:xfrm>
            <a:off x="4716016" y="340006"/>
            <a:ext cx="650068" cy="648072"/>
          </a:xfrm>
          <a:prstGeom prst="rect">
            <a:avLst/>
          </a:prstGeom>
          <a:noFill/>
          <a:ln>
            <a:noFill/>
          </a:ln>
        </p:spPr>
      </p:pic>
      <p:sp>
        <p:nvSpPr>
          <p:cNvPr id="5" name="Cím 1"/>
          <p:cNvSpPr txBox="1">
            <a:spLocks/>
          </p:cNvSpPr>
          <p:nvPr/>
        </p:nvSpPr>
        <p:spPr>
          <a:xfrm>
            <a:off x="0" y="-40664"/>
            <a:ext cx="8199871" cy="1340768"/>
          </a:xfrm>
          <a:prstGeom prst="rect">
            <a:avLst/>
          </a:prstGeom>
          <a:ln>
            <a:solidFill>
              <a:schemeClr val="accent1"/>
            </a:solidFill>
          </a:ln>
        </p:spPr>
        <p:txBody>
          <a:bodyPr vert="horz" lIns="91440" tIns="45720" rIns="91440" bIns="45720" rtlCol="0" anchor="ctr">
            <a:normAutofit fontScale="90000" lnSpcReduction="10000"/>
          </a:bodyPr>
          <a:lstStyle>
            <a:lvl1pPr algn="l" defTabSz="914400" rtl="0" eaLnBrk="1" latinLnBrk="0" hangingPunct="1">
              <a:spcBef>
                <a:spcPct val="0"/>
              </a:spcBef>
              <a:buNone/>
              <a:defRPr sz="2400" b="1" kern="1200" cap="all" baseline="0">
                <a:solidFill>
                  <a:schemeClr val="bg1"/>
                </a:solidFill>
                <a:latin typeface="Arial" panose="020B0604020202020204" pitchFamily="34" charset="0"/>
                <a:ea typeface="+mj-ea"/>
                <a:cs typeface="Arial" panose="020B0604020202020204" pitchFamily="34" charset="0"/>
              </a:defRPr>
            </a:lvl1pPr>
          </a:lstStyle>
          <a:p>
            <a:r>
              <a:rPr lang="hu-HU" sz="1400" dirty="0" smtClean="0">
                <a:solidFill>
                  <a:prstClr val="white"/>
                </a:solidFill>
              </a:rPr>
              <a:t>A Soltis Színház „vidéki sokszínű kultúra hálózat” modelljének kidolgozása </a:t>
            </a:r>
            <a:br>
              <a:rPr lang="hu-HU" sz="1400" dirty="0" smtClean="0">
                <a:solidFill>
                  <a:prstClr val="white"/>
                </a:solidFill>
              </a:rPr>
            </a:br>
            <a:r>
              <a:rPr lang="hu-HU" sz="1400" dirty="0" smtClean="0">
                <a:solidFill>
                  <a:prstClr val="white"/>
                </a:solidFill>
              </a:rPr>
              <a:t>nemzetközi együttműködés segítségével „</a:t>
            </a:r>
            <a:br>
              <a:rPr lang="hu-HU" sz="1400" dirty="0" smtClean="0">
                <a:solidFill>
                  <a:prstClr val="white"/>
                </a:solidFill>
              </a:rPr>
            </a:br>
            <a:r>
              <a:rPr lang="hu-HU" sz="1300" dirty="0" smtClean="0">
                <a:solidFill>
                  <a:prstClr val="white"/>
                </a:solidFill>
              </a:rPr>
              <a:t/>
            </a:r>
            <a:br>
              <a:rPr lang="hu-HU" sz="1300" dirty="0" smtClean="0">
                <a:solidFill>
                  <a:prstClr val="white"/>
                </a:solidFill>
              </a:rPr>
            </a:br>
            <a:r>
              <a:rPr lang="hu-HU" dirty="0" smtClean="0">
                <a:solidFill>
                  <a:prstClr val="white"/>
                </a:solidFill>
              </a:rPr>
              <a:t>                                                    </a:t>
            </a:r>
            <a:br>
              <a:rPr lang="hu-HU" dirty="0" smtClean="0">
                <a:solidFill>
                  <a:prstClr val="white"/>
                </a:solidFill>
              </a:rPr>
            </a:br>
            <a:r>
              <a:rPr lang="hu-HU" dirty="0" smtClean="0">
                <a:solidFill>
                  <a:prstClr val="white"/>
                </a:solidFill>
              </a:rPr>
              <a:t>                                                        </a:t>
            </a:r>
            <a:r>
              <a:rPr lang="hu-HU" sz="1300" dirty="0" smtClean="0">
                <a:solidFill>
                  <a:schemeClr val="accent2"/>
                </a:solidFill>
                <a:effectLst>
                  <a:outerShdw blurRad="38100" dist="38100" dir="2700000" algn="tl">
                    <a:srgbClr val="000000">
                      <a:alpha val="43137"/>
                    </a:srgbClr>
                  </a:outerShdw>
                </a:effectLst>
              </a:rPr>
              <a:t>Soltis Színház</a:t>
            </a:r>
            <a:endParaRPr lang="hu-HU" sz="1300" dirty="0">
              <a:solidFill>
                <a:schemeClr val="accent2"/>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0673324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1907704" y="3933056"/>
            <a:ext cx="4700075" cy="936104"/>
          </a:xfrm>
        </p:spPr>
        <p:txBody>
          <a:bodyPr/>
          <a:lstStyle/>
          <a:p>
            <a:endParaRPr lang="hu-HU"/>
          </a:p>
        </p:txBody>
      </p:sp>
      <p:sp>
        <p:nvSpPr>
          <p:cNvPr id="3" name="Tartalom helye 2"/>
          <p:cNvSpPr>
            <a:spLocks noGrp="1"/>
          </p:cNvSpPr>
          <p:nvPr>
            <p:ph idx="1"/>
          </p:nvPr>
        </p:nvSpPr>
        <p:spPr>
          <a:xfrm>
            <a:off x="444381" y="1600200"/>
            <a:ext cx="8229600" cy="4525963"/>
          </a:xfrm>
          <a:solidFill>
            <a:schemeClr val="accent6">
              <a:lumMod val="20000"/>
              <a:lumOff val="80000"/>
            </a:schemeClr>
          </a:solidFill>
        </p:spPr>
        <p:txBody>
          <a:bodyPr>
            <a:normAutofit fontScale="92500" lnSpcReduction="10000"/>
          </a:bodyPr>
          <a:lstStyle/>
          <a:p>
            <a:pPr marL="0" indent="0">
              <a:buNone/>
            </a:pPr>
            <a:r>
              <a:rPr lang="hu-HU" sz="1800" b="1" i="1" dirty="0" smtClean="0">
                <a:ln w="1905"/>
                <a:solidFill>
                  <a:srgbClr val="00B050"/>
                </a:solidFill>
                <a:effectLst>
                  <a:innerShdw blurRad="69850" dist="43180" dir="5400000">
                    <a:srgbClr val="000000">
                      <a:alpha val="65000"/>
                    </a:srgbClr>
                  </a:innerShdw>
                </a:effectLst>
              </a:rPr>
              <a:t>3. Műhelymunka</a:t>
            </a:r>
          </a:p>
          <a:p>
            <a:pPr lvl="0"/>
            <a:r>
              <a:rPr lang="hu-HU" sz="1700" dirty="0"/>
              <a:t>Az együttműködő partnerek helyzetelemzése a komplex tematikájú közösségi alkalmak létezését, programként való megjelenését, vizsgálva saját országukon belül. </a:t>
            </a:r>
          </a:p>
          <a:p>
            <a:pPr lvl="0"/>
            <a:r>
              <a:rPr lang="hu-HU" sz="1700" dirty="0"/>
              <a:t>Léteznek-e együttműködések a különböző szakmai szervezetek, egyesületek között? Hálózat kialakításának szükségessége, esélyei.</a:t>
            </a:r>
          </a:p>
          <a:p>
            <a:r>
              <a:rPr lang="hu-HU" sz="1700" dirty="0"/>
              <a:t>Szakértő: művelődés, program és rendezvényszervező, még résztvevők: önkormányzatok kulturális szakemberei, civil szervezetek, önképző körök, hagyományőrző csoportok, művészeti csapatok, klubok, nemzetiségek </a:t>
            </a:r>
            <a:r>
              <a:rPr lang="hu-HU" sz="1700" dirty="0" smtClean="0"/>
              <a:t>képviselői</a:t>
            </a:r>
          </a:p>
          <a:p>
            <a:pPr marL="0" indent="0">
              <a:buNone/>
            </a:pPr>
            <a:r>
              <a:rPr lang="hu-HU" sz="1800" b="1" i="1" dirty="0" smtClean="0">
                <a:ln w="1905"/>
                <a:solidFill>
                  <a:srgbClr val="00B050"/>
                </a:solidFill>
                <a:effectLst>
                  <a:innerShdw blurRad="69850" dist="43180" dir="5400000">
                    <a:srgbClr val="000000">
                      <a:alpha val="65000"/>
                    </a:srgbClr>
                  </a:innerShdw>
                </a:effectLst>
              </a:rPr>
              <a:t>4. Műhelymunka</a:t>
            </a:r>
          </a:p>
          <a:p>
            <a:pPr lvl="0"/>
            <a:r>
              <a:rPr lang="hu-HU" sz="1700" dirty="0"/>
              <a:t>Az együttműködő partnerek kulturális intézményrendszerének  megismerése, kultúraszervezés, együttműködések, vidéki kulturális lehetőségek, támogatások az egyes országokban.</a:t>
            </a:r>
          </a:p>
          <a:p>
            <a:pPr lvl="0"/>
            <a:r>
              <a:rPr lang="hu-HU" sz="1700" dirty="0"/>
              <a:t>Egymás kultúrájának megismerése, megismertetése, tisztelete, nemzetiségi kultúrák ápolása, érvényre jutásuknak elősegítése. (gasztronómia) Mindennek elhelyezése a tematikus közösségi alkalmak között.</a:t>
            </a:r>
          </a:p>
          <a:p>
            <a:pPr lvl="0"/>
            <a:r>
              <a:rPr lang="hu-HU" sz="1700" dirty="0"/>
              <a:t>Szakértő: lehetőleg minden országból minisztériumi, vagy egyéb kompetens intézményi szintű szakértő a témával kapcsolatban.</a:t>
            </a:r>
          </a:p>
          <a:p>
            <a:pPr marL="0" indent="0">
              <a:buNone/>
            </a:pPr>
            <a:endParaRPr lang="hu-HU" sz="1800" b="1" i="1" dirty="0">
              <a:ln w="1905"/>
              <a:solidFill>
                <a:srgbClr val="00B050"/>
              </a:solidFill>
              <a:effectLst>
                <a:innerShdw blurRad="69850" dist="43180" dir="5400000">
                  <a:srgbClr val="000000">
                    <a:alpha val="65000"/>
                  </a:srgbClr>
                </a:innerShdw>
              </a:effectLst>
            </a:endParaRPr>
          </a:p>
          <a:p>
            <a:endParaRPr lang="hu-HU" sz="1800" b="1" i="1" dirty="0">
              <a:ln w="1905"/>
              <a:solidFill>
                <a:srgbClr val="00B050"/>
              </a:solidFill>
              <a:effectLst>
                <a:innerShdw blurRad="69850" dist="43180" dir="5400000">
                  <a:srgbClr val="000000">
                    <a:alpha val="65000"/>
                  </a:srgbClr>
                </a:innerShdw>
              </a:effectLst>
            </a:endParaRPr>
          </a:p>
        </p:txBody>
      </p:sp>
      <p:sp>
        <p:nvSpPr>
          <p:cNvPr id="4" name="Cím 1"/>
          <p:cNvSpPr txBox="1">
            <a:spLocks/>
          </p:cNvSpPr>
          <p:nvPr/>
        </p:nvSpPr>
        <p:spPr>
          <a:xfrm>
            <a:off x="0" y="-40664"/>
            <a:ext cx="8199871" cy="1340768"/>
          </a:xfrm>
          <a:prstGeom prst="rect">
            <a:avLst/>
          </a:prstGeom>
        </p:spPr>
        <p:txBody>
          <a:bodyPr vert="horz" lIns="91440" tIns="45720" rIns="91440" bIns="45720" rtlCol="0" anchor="ctr">
            <a:normAutofit fontScale="90000" lnSpcReduction="10000"/>
          </a:bodyPr>
          <a:lstStyle>
            <a:lvl1pPr algn="l" defTabSz="914400" rtl="0" eaLnBrk="1" latinLnBrk="0" hangingPunct="1">
              <a:spcBef>
                <a:spcPct val="0"/>
              </a:spcBef>
              <a:buNone/>
              <a:defRPr sz="2400" b="1" kern="1200" cap="all" baseline="0">
                <a:solidFill>
                  <a:schemeClr val="bg1"/>
                </a:solidFill>
                <a:latin typeface="Arial" panose="020B0604020202020204" pitchFamily="34" charset="0"/>
                <a:ea typeface="+mj-ea"/>
                <a:cs typeface="Arial" panose="020B0604020202020204" pitchFamily="34" charset="0"/>
              </a:defRPr>
            </a:lvl1pPr>
          </a:lstStyle>
          <a:p>
            <a:r>
              <a:rPr lang="hu-HU" sz="1400" dirty="0" smtClean="0">
                <a:solidFill>
                  <a:prstClr val="white"/>
                </a:solidFill>
              </a:rPr>
              <a:t>A Soltis Színház „vidéki sokszínű kultúra hálózat” modelljének kidolgozása </a:t>
            </a:r>
            <a:br>
              <a:rPr lang="hu-HU" sz="1400" dirty="0" smtClean="0">
                <a:solidFill>
                  <a:prstClr val="white"/>
                </a:solidFill>
              </a:rPr>
            </a:br>
            <a:r>
              <a:rPr lang="hu-HU" sz="1400" dirty="0" smtClean="0">
                <a:solidFill>
                  <a:prstClr val="white"/>
                </a:solidFill>
              </a:rPr>
              <a:t>nemzetközi együttműködés segítségével „</a:t>
            </a:r>
            <a:br>
              <a:rPr lang="hu-HU" sz="1400" dirty="0" smtClean="0">
                <a:solidFill>
                  <a:prstClr val="white"/>
                </a:solidFill>
              </a:rPr>
            </a:br>
            <a:r>
              <a:rPr lang="hu-HU" sz="1300" dirty="0" smtClean="0">
                <a:solidFill>
                  <a:prstClr val="white"/>
                </a:solidFill>
              </a:rPr>
              <a:t/>
            </a:r>
            <a:br>
              <a:rPr lang="hu-HU" sz="1300" dirty="0" smtClean="0">
                <a:solidFill>
                  <a:prstClr val="white"/>
                </a:solidFill>
              </a:rPr>
            </a:br>
            <a:r>
              <a:rPr lang="hu-HU" dirty="0" smtClean="0">
                <a:solidFill>
                  <a:prstClr val="white"/>
                </a:solidFill>
              </a:rPr>
              <a:t>                                                    </a:t>
            </a:r>
            <a:br>
              <a:rPr lang="hu-HU" dirty="0" smtClean="0">
                <a:solidFill>
                  <a:prstClr val="white"/>
                </a:solidFill>
              </a:rPr>
            </a:br>
            <a:r>
              <a:rPr lang="hu-HU" dirty="0" smtClean="0">
                <a:solidFill>
                  <a:prstClr val="white"/>
                </a:solidFill>
              </a:rPr>
              <a:t>                                                        </a:t>
            </a:r>
            <a:r>
              <a:rPr lang="hu-HU" sz="1300" dirty="0" smtClean="0">
                <a:solidFill>
                  <a:schemeClr val="accent2"/>
                </a:solidFill>
                <a:effectLst>
                  <a:outerShdw blurRad="38100" dist="38100" dir="2700000" algn="tl">
                    <a:srgbClr val="000000">
                      <a:alpha val="43137"/>
                    </a:srgbClr>
                  </a:outerShdw>
                </a:effectLst>
              </a:rPr>
              <a:t>Soltis Színház</a:t>
            </a:r>
            <a:endParaRPr lang="hu-HU" sz="1300" dirty="0">
              <a:solidFill>
                <a:schemeClr val="accent2"/>
              </a:solidFill>
              <a:effectLst>
                <a:outerShdw blurRad="38100" dist="38100" dir="2700000" algn="tl">
                  <a:srgbClr val="000000">
                    <a:alpha val="43137"/>
                  </a:srgbClr>
                </a:outerShdw>
              </a:effectLst>
            </a:endParaRPr>
          </a:p>
        </p:txBody>
      </p:sp>
      <p:pic>
        <p:nvPicPr>
          <p:cNvPr id="5" name="Kép 4" descr="http://soltisszinhaz.hu/graph/logo.gif"/>
          <p:cNvPicPr/>
          <p:nvPr/>
        </p:nvPicPr>
        <p:blipFill>
          <a:blip r:embed="rId2">
            <a:extLst>
              <a:ext uri="{28A0092B-C50C-407E-A947-70E740481C1C}">
                <a14:useLocalDpi xmlns:a14="http://schemas.microsoft.com/office/drawing/2010/main" val="0"/>
              </a:ext>
            </a:extLst>
          </a:blip>
          <a:srcRect/>
          <a:stretch>
            <a:fillRect/>
          </a:stretch>
        </p:blipFill>
        <p:spPr bwMode="auto">
          <a:xfrm>
            <a:off x="4663773" y="305684"/>
            <a:ext cx="650068" cy="648072"/>
          </a:xfrm>
          <a:prstGeom prst="rect">
            <a:avLst/>
          </a:prstGeom>
          <a:noFill/>
          <a:ln>
            <a:noFill/>
          </a:ln>
        </p:spPr>
      </p:pic>
    </p:spTree>
    <p:extLst>
      <p:ext uri="{BB962C8B-B14F-4D97-AF65-F5344CB8AC3E}">
        <p14:creationId xmlns:p14="http://schemas.microsoft.com/office/powerpoint/2010/main" val="258156302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447989" y="44624"/>
            <a:ext cx="6860315" cy="936104"/>
          </a:xfrm>
        </p:spPr>
        <p:txBody>
          <a:bodyPr/>
          <a:lstStyle/>
          <a:p>
            <a:r>
              <a:rPr lang="hu-HU" dirty="0" smtClean="0"/>
              <a:t>Az EFOP-5.2.2-17 pályázat</a:t>
            </a:r>
            <a:endParaRPr lang="hu-HU" dirty="0"/>
          </a:p>
        </p:txBody>
      </p:sp>
      <p:sp>
        <p:nvSpPr>
          <p:cNvPr id="3" name="Szöveg helye 2"/>
          <p:cNvSpPr>
            <a:spLocks noGrp="1"/>
          </p:cNvSpPr>
          <p:nvPr>
            <p:ph idx="1"/>
          </p:nvPr>
        </p:nvSpPr>
        <p:spPr>
          <a:solidFill>
            <a:schemeClr val="accent6">
              <a:lumMod val="20000"/>
              <a:lumOff val="80000"/>
            </a:schemeClr>
          </a:solidFill>
        </p:spPr>
        <p:txBody>
          <a:bodyPr>
            <a:normAutofit lnSpcReduction="10000"/>
          </a:bodyPr>
          <a:lstStyle/>
          <a:p>
            <a:pPr marL="0" indent="0">
              <a:buNone/>
            </a:pPr>
            <a:r>
              <a:rPr lang="hu-HU" sz="2000" b="1" dirty="0" smtClean="0">
                <a:solidFill>
                  <a:srgbClr val="00B050"/>
                </a:solidFill>
              </a:rPr>
              <a:t>Kiknek szól a felhívás?</a:t>
            </a:r>
          </a:p>
          <a:p>
            <a:pPr>
              <a:buFont typeface="Wingdings" panose="05000000000000000000" pitchFamily="2" charset="2"/>
              <a:buChar char="q"/>
            </a:pPr>
            <a:r>
              <a:rPr lang="hu-HU" sz="1700" dirty="0" smtClean="0"/>
              <a:t>humán </a:t>
            </a:r>
            <a:r>
              <a:rPr lang="hu-HU" sz="1700" dirty="0"/>
              <a:t>szolgáltatásokat nyújtó állami és nem </a:t>
            </a:r>
            <a:r>
              <a:rPr lang="hu-HU" sz="1700" dirty="0" smtClean="0"/>
              <a:t>állami intézmények</a:t>
            </a:r>
            <a:r>
              <a:rPr lang="hu-HU" sz="1700" dirty="0"/>
              <a:t>, szervezetek és fenntartóik </a:t>
            </a:r>
            <a:r>
              <a:rPr lang="hu-HU" sz="1700" dirty="0" smtClean="0"/>
              <a:t>számára, </a:t>
            </a:r>
            <a:r>
              <a:rPr lang="hu-HU" sz="1700" dirty="0"/>
              <a:t>a transznacionális </a:t>
            </a:r>
            <a:r>
              <a:rPr lang="hu-HU" sz="1700" dirty="0" smtClean="0"/>
              <a:t>együttműködés megvalósítása érdekében</a:t>
            </a:r>
          </a:p>
          <a:p>
            <a:pPr marL="0" indent="0">
              <a:buNone/>
            </a:pPr>
            <a:r>
              <a:rPr lang="hu-HU" sz="2000" b="1" dirty="0" smtClean="0">
                <a:solidFill>
                  <a:srgbClr val="00B050"/>
                </a:solidFill>
              </a:rPr>
              <a:t>A cél:</a:t>
            </a:r>
          </a:p>
          <a:p>
            <a:pPr>
              <a:buFont typeface="Wingdings" panose="05000000000000000000" pitchFamily="2" charset="2"/>
              <a:buChar char="q"/>
            </a:pPr>
            <a:r>
              <a:rPr lang="hu-HU" sz="1700" dirty="0"/>
              <a:t>a</a:t>
            </a:r>
            <a:r>
              <a:rPr lang="hu-HU" sz="1700" dirty="0" smtClean="0"/>
              <a:t> Kormány </a:t>
            </a:r>
            <a:r>
              <a:rPr lang="hu-HU" sz="1700" dirty="0"/>
              <a:t>a Partnerségi Megállapodásban célul tűzte ki </a:t>
            </a:r>
            <a:r>
              <a:rPr lang="hu-HU" sz="1700" dirty="0" smtClean="0"/>
              <a:t>a magyarországi </a:t>
            </a:r>
            <a:r>
              <a:rPr lang="hu-HU" sz="1700" dirty="0"/>
              <a:t>(</a:t>
            </a:r>
            <a:r>
              <a:rPr lang="hu-HU" sz="1700" dirty="0" smtClean="0"/>
              <a:t>köz)szolgáltatások elérhetőségének </a:t>
            </a:r>
            <a:r>
              <a:rPr lang="hu-HU" sz="1700" dirty="0"/>
              <a:t>és </a:t>
            </a:r>
            <a:r>
              <a:rPr lang="hu-HU" sz="1700" dirty="0" smtClean="0"/>
              <a:t>minőségének </a:t>
            </a:r>
            <a:r>
              <a:rPr lang="hu-HU" sz="1700" dirty="0"/>
              <a:t>fejlesztését, esélyteremtő szerepének javítását</a:t>
            </a:r>
            <a:r>
              <a:rPr lang="hu-HU" sz="1700" dirty="0" smtClean="0"/>
              <a:t>.</a:t>
            </a:r>
          </a:p>
          <a:p>
            <a:pPr>
              <a:buFont typeface="Wingdings" panose="05000000000000000000" pitchFamily="2" charset="2"/>
              <a:buChar char="q"/>
            </a:pPr>
            <a:r>
              <a:rPr lang="hu-HU" sz="1700" dirty="0" smtClean="0"/>
              <a:t>nemzetközi </a:t>
            </a:r>
            <a:r>
              <a:rPr lang="hu-HU" sz="1700" dirty="0"/>
              <a:t>tapasztalatok és jó gyakorlatok megismerése (ahol lehet kipróbálása) </a:t>
            </a:r>
            <a:r>
              <a:rPr lang="hu-HU" sz="1700" dirty="0" smtClean="0"/>
              <a:t>és ajánlások </a:t>
            </a:r>
            <a:r>
              <a:rPr lang="hu-HU" sz="1700" dirty="0"/>
              <a:t>kidolgozása a hazai alkalmazásra. A hazai fejlesztések mellett szükséges </a:t>
            </a:r>
            <a:r>
              <a:rPr lang="hu-HU" sz="1700" dirty="0" smtClean="0"/>
              <a:t>nemzetközi szakpolitikai </a:t>
            </a:r>
            <a:r>
              <a:rPr lang="hu-HU" sz="1700" dirty="0"/>
              <a:t>tapasztalatok és jó gyakorlatok megismerése is, a megoldandó társadalmi hiányok </a:t>
            </a:r>
            <a:r>
              <a:rPr lang="hu-HU" sz="1700" dirty="0" smtClean="0"/>
              <a:t>és problémák </a:t>
            </a:r>
            <a:r>
              <a:rPr lang="hu-HU" sz="1700" dirty="0"/>
              <a:t>jobb kezelése érdekében.</a:t>
            </a:r>
            <a:endParaRPr lang="hu-HU" sz="1700" dirty="0" smtClean="0"/>
          </a:p>
          <a:p>
            <a:pPr marL="0" indent="0">
              <a:buNone/>
            </a:pPr>
            <a:r>
              <a:rPr lang="hu-HU" sz="2000" b="1" dirty="0" smtClean="0">
                <a:solidFill>
                  <a:srgbClr val="00B050"/>
                </a:solidFill>
              </a:rPr>
              <a:t>A cél elérésének eszköze:</a:t>
            </a:r>
          </a:p>
          <a:p>
            <a:pPr>
              <a:buFont typeface="Wingdings" panose="05000000000000000000" pitchFamily="2" charset="2"/>
              <a:buChar char="q"/>
            </a:pPr>
            <a:r>
              <a:rPr lang="hu-HU" sz="1700" dirty="0" smtClean="0"/>
              <a:t>a </a:t>
            </a:r>
            <a:r>
              <a:rPr lang="hu-HU" sz="1700" dirty="0"/>
              <a:t>cél elérését </a:t>
            </a:r>
            <a:r>
              <a:rPr lang="hu-HU" sz="1700" dirty="0" smtClean="0"/>
              <a:t> </a:t>
            </a:r>
            <a:r>
              <a:rPr lang="hu-HU" sz="1700" dirty="0"/>
              <a:t>nemzetközi </a:t>
            </a:r>
            <a:r>
              <a:rPr lang="hu-HU" sz="1700" dirty="0" smtClean="0"/>
              <a:t>együttműködések kialakításával </a:t>
            </a:r>
            <a:r>
              <a:rPr lang="hu-HU" sz="1700" dirty="0"/>
              <a:t>és nemzetközi tapasztalatszerzés útján a  </a:t>
            </a:r>
            <a:r>
              <a:rPr lang="hu-HU" sz="1700" dirty="0" smtClean="0"/>
              <a:t>humánszolgáltatásokat </a:t>
            </a:r>
            <a:r>
              <a:rPr lang="hu-HU" sz="1700" dirty="0"/>
              <a:t>nyújtó állami és nem állami intézmények, </a:t>
            </a:r>
            <a:r>
              <a:rPr lang="hu-HU" sz="1700" dirty="0" smtClean="0"/>
              <a:t>szervezetek</a:t>
            </a:r>
            <a:r>
              <a:rPr lang="hu-HU" sz="1700" dirty="0"/>
              <a:t>, és fenntartóik </a:t>
            </a:r>
            <a:r>
              <a:rPr lang="hu-HU" sz="1700" dirty="0" smtClean="0"/>
              <a:t>együttműködésével,kell </a:t>
            </a:r>
            <a:r>
              <a:rPr lang="hu-HU" sz="1700" dirty="0" smtClean="0"/>
              <a:t>megvalósítani.</a:t>
            </a:r>
            <a:endParaRPr lang="hu-HU" sz="1700" dirty="0">
              <a:solidFill>
                <a:srgbClr val="00B050"/>
              </a:solidFill>
            </a:endParaRPr>
          </a:p>
        </p:txBody>
      </p:sp>
      <p:pic>
        <p:nvPicPr>
          <p:cNvPr id="1026" name="Picture 2" descr="E:\Transznacionális együttműködés\Megvalósítás\Kommunikáció\Tollhoz\szechenyi_2020_logo_fekvo_color_nogradient_CMY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0152" y="198659"/>
            <a:ext cx="1656184" cy="639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59957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1979712" y="2996952"/>
            <a:ext cx="4700075" cy="936104"/>
          </a:xfrm>
        </p:spPr>
        <p:txBody>
          <a:bodyPr/>
          <a:lstStyle/>
          <a:p>
            <a:endParaRPr lang="hu-HU"/>
          </a:p>
        </p:txBody>
      </p:sp>
      <p:sp>
        <p:nvSpPr>
          <p:cNvPr id="3" name="Tartalom helye 2"/>
          <p:cNvSpPr>
            <a:spLocks noGrp="1"/>
          </p:cNvSpPr>
          <p:nvPr>
            <p:ph idx="1"/>
          </p:nvPr>
        </p:nvSpPr>
        <p:spPr>
          <a:solidFill>
            <a:schemeClr val="accent6">
              <a:lumMod val="20000"/>
              <a:lumOff val="80000"/>
            </a:schemeClr>
          </a:solidFill>
        </p:spPr>
        <p:txBody>
          <a:bodyPr>
            <a:normAutofit fontScale="92500"/>
          </a:bodyPr>
          <a:lstStyle/>
          <a:p>
            <a:pPr marL="0" indent="0">
              <a:buNone/>
            </a:pPr>
            <a:r>
              <a:rPr lang="hu-HU" sz="1800" b="1" i="1" dirty="0" smtClean="0">
                <a:ln w="1905"/>
                <a:solidFill>
                  <a:srgbClr val="00B050"/>
                </a:solidFill>
                <a:effectLst>
                  <a:innerShdw blurRad="69850" dist="43180" dir="5400000">
                    <a:srgbClr val="000000">
                      <a:alpha val="65000"/>
                    </a:srgbClr>
                  </a:innerShdw>
                </a:effectLst>
              </a:rPr>
              <a:t>5. Műhelymunka</a:t>
            </a:r>
          </a:p>
          <a:p>
            <a:pPr lvl="0"/>
            <a:r>
              <a:rPr lang="hu-HU" sz="1700" dirty="0"/>
              <a:t>Színházak, színjátszó közösségek, egyesületek lehetséges szerepe a projekt céljának elérésében, a színjátszásnak, mint tevékenységnek és témának meghatározó szerepe a tematikus közösségi alkalmakon belül, valamint a nemzetiségi kultúra terjesztésében, felkarolásában.</a:t>
            </a:r>
          </a:p>
          <a:p>
            <a:pPr lvl="0"/>
            <a:r>
              <a:rPr lang="hu-HU" sz="1700" dirty="0"/>
              <a:t>Színházak, mint hálózatvezető koordinátorok? A lehetőség, vizsgálata, célterületek, szakmai lehetőségek (darab, műfaj és témaválasztás), kapcsolatrendszer vizsgálata.</a:t>
            </a:r>
          </a:p>
          <a:p>
            <a:pPr lvl="0"/>
            <a:r>
              <a:rPr lang="hu-HU" sz="1700" dirty="0"/>
              <a:t>A színházak közösségteremtő, formáló szerepe és lehetőségei, felelősségük a kultúra terjesztésében. Értékteremtés, értékrend alakítás?</a:t>
            </a:r>
          </a:p>
          <a:p>
            <a:pPr lvl="0"/>
            <a:r>
              <a:rPr lang="hu-HU" sz="1700" dirty="0"/>
              <a:t>Szakértő: színházi szakemberek, együttműködő partnerek által javasolt szakértők.</a:t>
            </a:r>
          </a:p>
          <a:p>
            <a:pPr marL="0" lvl="0" indent="0">
              <a:buNone/>
            </a:pPr>
            <a:r>
              <a:rPr lang="hu-HU" sz="1700" b="1" i="1" dirty="0">
                <a:ln w="1905"/>
                <a:solidFill>
                  <a:srgbClr val="00B050"/>
                </a:solidFill>
                <a:effectLst>
                  <a:innerShdw blurRad="69850" dist="43180" dir="5400000">
                    <a:srgbClr val="000000">
                      <a:alpha val="65000"/>
                    </a:srgbClr>
                  </a:innerShdw>
                </a:effectLst>
              </a:rPr>
              <a:t>6</a:t>
            </a:r>
            <a:r>
              <a:rPr lang="hu-HU" sz="1800" b="1" i="1" dirty="0" smtClean="0">
                <a:ln w="1905"/>
                <a:solidFill>
                  <a:srgbClr val="00B050"/>
                </a:solidFill>
                <a:effectLst>
                  <a:innerShdw blurRad="69850" dist="43180" dir="5400000">
                    <a:srgbClr val="000000">
                      <a:alpha val="65000"/>
                    </a:srgbClr>
                  </a:innerShdw>
                </a:effectLst>
              </a:rPr>
              <a:t>. </a:t>
            </a:r>
            <a:r>
              <a:rPr lang="hu-HU" sz="1800" b="1" i="1" dirty="0">
                <a:ln w="1905"/>
                <a:solidFill>
                  <a:srgbClr val="00B050"/>
                </a:solidFill>
                <a:effectLst>
                  <a:innerShdw blurRad="69850" dist="43180" dir="5400000">
                    <a:srgbClr val="000000">
                      <a:alpha val="65000"/>
                    </a:srgbClr>
                  </a:innerShdw>
                </a:effectLst>
              </a:rPr>
              <a:t>Műhelymunka: </a:t>
            </a:r>
          </a:p>
          <a:p>
            <a:pPr lvl="0"/>
            <a:r>
              <a:rPr lang="hu-HU" sz="1700" dirty="0"/>
              <a:t>Az eddigi négy tanulmányút lefolyásának ismertetése, összegzés a tapasztalatokról, ennek megvitatása. A tanulmányutak tapasztalatainak felhasználhatóságának vizsgálata a projekt céljának elérése érdekében.</a:t>
            </a:r>
          </a:p>
          <a:p>
            <a:pPr lvl="0"/>
            <a:r>
              <a:rPr lang="hu-HU" sz="1700" dirty="0"/>
              <a:t>Szakértő: a tanulmányutakon meglátogatott szervezetek képviselői közül kerül kiválasztásra.</a:t>
            </a:r>
          </a:p>
          <a:p>
            <a:endParaRPr lang="hu-HU" sz="1800" dirty="0"/>
          </a:p>
          <a:p>
            <a:pPr marL="0" indent="0">
              <a:buNone/>
            </a:pPr>
            <a:endParaRPr lang="hu-HU" sz="1800" dirty="0"/>
          </a:p>
          <a:p>
            <a:pPr marL="0" indent="0">
              <a:buNone/>
            </a:pPr>
            <a:endParaRPr lang="hu-HU" sz="1800" b="1" i="1" dirty="0">
              <a:ln w="1905"/>
              <a:solidFill>
                <a:srgbClr val="00B050"/>
              </a:solidFill>
              <a:effectLst>
                <a:innerShdw blurRad="69850" dist="43180" dir="5400000">
                  <a:srgbClr val="000000">
                    <a:alpha val="65000"/>
                  </a:srgbClr>
                </a:innerShdw>
              </a:effectLst>
            </a:endParaRPr>
          </a:p>
        </p:txBody>
      </p:sp>
      <p:sp>
        <p:nvSpPr>
          <p:cNvPr id="4" name="Cím 1"/>
          <p:cNvSpPr txBox="1">
            <a:spLocks/>
          </p:cNvSpPr>
          <p:nvPr/>
        </p:nvSpPr>
        <p:spPr>
          <a:xfrm>
            <a:off x="0" y="-40664"/>
            <a:ext cx="8199871" cy="1340768"/>
          </a:xfrm>
          <a:prstGeom prst="rect">
            <a:avLst/>
          </a:prstGeom>
        </p:spPr>
        <p:txBody>
          <a:bodyPr vert="horz" lIns="91440" tIns="45720" rIns="91440" bIns="45720" rtlCol="0" anchor="ctr">
            <a:normAutofit fontScale="90000" lnSpcReduction="10000"/>
          </a:bodyPr>
          <a:lstStyle>
            <a:lvl1pPr algn="l" defTabSz="914400" rtl="0" eaLnBrk="1" latinLnBrk="0" hangingPunct="1">
              <a:spcBef>
                <a:spcPct val="0"/>
              </a:spcBef>
              <a:buNone/>
              <a:defRPr sz="2400" b="1" kern="1200" cap="all" baseline="0">
                <a:solidFill>
                  <a:schemeClr val="bg1"/>
                </a:solidFill>
                <a:latin typeface="Arial" panose="020B0604020202020204" pitchFamily="34" charset="0"/>
                <a:ea typeface="+mj-ea"/>
                <a:cs typeface="Arial" panose="020B0604020202020204" pitchFamily="34" charset="0"/>
              </a:defRPr>
            </a:lvl1pPr>
          </a:lstStyle>
          <a:p>
            <a:r>
              <a:rPr lang="hu-HU" sz="1400" dirty="0" smtClean="0">
                <a:solidFill>
                  <a:prstClr val="white"/>
                </a:solidFill>
              </a:rPr>
              <a:t>A Soltis Színház „vidéki sokszínű kultúra hálózat” modelljének kidolgozása </a:t>
            </a:r>
            <a:br>
              <a:rPr lang="hu-HU" sz="1400" dirty="0" smtClean="0">
                <a:solidFill>
                  <a:prstClr val="white"/>
                </a:solidFill>
              </a:rPr>
            </a:br>
            <a:r>
              <a:rPr lang="hu-HU" sz="1400" dirty="0" smtClean="0">
                <a:solidFill>
                  <a:prstClr val="white"/>
                </a:solidFill>
              </a:rPr>
              <a:t>nemzetközi együttműködés segítségével „</a:t>
            </a:r>
            <a:br>
              <a:rPr lang="hu-HU" sz="1400" dirty="0" smtClean="0">
                <a:solidFill>
                  <a:prstClr val="white"/>
                </a:solidFill>
              </a:rPr>
            </a:br>
            <a:r>
              <a:rPr lang="hu-HU" sz="1300" dirty="0" smtClean="0">
                <a:solidFill>
                  <a:prstClr val="white"/>
                </a:solidFill>
              </a:rPr>
              <a:t/>
            </a:r>
            <a:br>
              <a:rPr lang="hu-HU" sz="1300" dirty="0" smtClean="0">
                <a:solidFill>
                  <a:prstClr val="white"/>
                </a:solidFill>
              </a:rPr>
            </a:br>
            <a:r>
              <a:rPr lang="hu-HU" dirty="0" smtClean="0">
                <a:solidFill>
                  <a:prstClr val="white"/>
                </a:solidFill>
              </a:rPr>
              <a:t>                                                    </a:t>
            </a:r>
            <a:br>
              <a:rPr lang="hu-HU" dirty="0" smtClean="0">
                <a:solidFill>
                  <a:prstClr val="white"/>
                </a:solidFill>
              </a:rPr>
            </a:br>
            <a:r>
              <a:rPr lang="hu-HU" dirty="0" smtClean="0">
                <a:solidFill>
                  <a:prstClr val="white"/>
                </a:solidFill>
              </a:rPr>
              <a:t>                                                       </a:t>
            </a:r>
            <a:r>
              <a:rPr lang="hu-HU" sz="1300" dirty="0" smtClean="0">
                <a:solidFill>
                  <a:schemeClr val="accent2"/>
                </a:solidFill>
                <a:effectLst>
                  <a:outerShdw blurRad="38100" dist="38100" dir="2700000" algn="tl">
                    <a:srgbClr val="000000">
                      <a:alpha val="43137"/>
                    </a:srgbClr>
                  </a:outerShdw>
                </a:effectLst>
              </a:rPr>
              <a:t>Soltis Színház</a:t>
            </a:r>
            <a:endParaRPr lang="hu-HU" sz="1300" dirty="0">
              <a:solidFill>
                <a:schemeClr val="accent2"/>
              </a:solidFill>
              <a:effectLst>
                <a:outerShdw blurRad="38100" dist="38100" dir="2700000" algn="tl">
                  <a:srgbClr val="000000">
                    <a:alpha val="43137"/>
                  </a:srgbClr>
                </a:outerShdw>
              </a:effectLst>
            </a:endParaRPr>
          </a:p>
        </p:txBody>
      </p:sp>
      <p:pic>
        <p:nvPicPr>
          <p:cNvPr id="5" name="Kép 4" descr="http://soltisszinhaz.hu/graph/logo.gif"/>
          <p:cNvPicPr/>
          <p:nvPr/>
        </p:nvPicPr>
        <p:blipFill>
          <a:blip r:embed="rId2">
            <a:extLst>
              <a:ext uri="{28A0092B-C50C-407E-A947-70E740481C1C}">
                <a14:useLocalDpi xmlns:a14="http://schemas.microsoft.com/office/drawing/2010/main" val="0"/>
              </a:ext>
            </a:extLst>
          </a:blip>
          <a:srcRect/>
          <a:stretch>
            <a:fillRect/>
          </a:stretch>
        </p:blipFill>
        <p:spPr bwMode="auto">
          <a:xfrm>
            <a:off x="4663773" y="305684"/>
            <a:ext cx="650068" cy="648072"/>
          </a:xfrm>
          <a:prstGeom prst="rect">
            <a:avLst/>
          </a:prstGeom>
          <a:noFill/>
          <a:ln>
            <a:noFill/>
          </a:ln>
        </p:spPr>
      </p:pic>
    </p:spTree>
    <p:extLst>
      <p:ext uri="{BB962C8B-B14F-4D97-AF65-F5344CB8AC3E}">
        <p14:creationId xmlns:p14="http://schemas.microsoft.com/office/powerpoint/2010/main" val="109826555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2915816" y="4293096"/>
            <a:ext cx="4700075" cy="936104"/>
          </a:xfrm>
        </p:spPr>
        <p:txBody>
          <a:bodyPr/>
          <a:lstStyle/>
          <a:p>
            <a:endParaRPr lang="hu-HU"/>
          </a:p>
        </p:txBody>
      </p:sp>
      <p:sp>
        <p:nvSpPr>
          <p:cNvPr id="3" name="Tartalom helye 2"/>
          <p:cNvSpPr>
            <a:spLocks noGrp="1"/>
          </p:cNvSpPr>
          <p:nvPr>
            <p:ph idx="1"/>
          </p:nvPr>
        </p:nvSpPr>
        <p:spPr>
          <a:solidFill>
            <a:schemeClr val="accent6">
              <a:lumMod val="20000"/>
              <a:lumOff val="80000"/>
            </a:schemeClr>
          </a:solidFill>
        </p:spPr>
        <p:txBody>
          <a:bodyPr>
            <a:normAutofit fontScale="77500" lnSpcReduction="20000"/>
          </a:bodyPr>
          <a:lstStyle/>
          <a:p>
            <a:pPr marL="0" lvl="0" indent="0">
              <a:buNone/>
            </a:pPr>
            <a:r>
              <a:rPr lang="hu-HU" sz="2000" b="1" i="1" dirty="0" smtClean="0">
                <a:ln w="1905"/>
                <a:solidFill>
                  <a:srgbClr val="00B050"/>
                </a:solidFill>
                <a:effectLst>
                  <a:innerShdw blurRad="69850" dist="43180" dir="5400000">
                    <a:srgbClr val="000000">
                      <a:alpha val="65000"/>
                    </a:srgbClr>
                  </a:innerShdw>
                </a:effectLst>
              </a:rPr>
              <a:t>7. Műhelymunka</a:t>
            </a:r>
            <a:r>
              <a:rPr lang="hu-HU" sz="2000" b="1" i="1" dirty="0">
                <a:ln w="1905"/>
                <a:solidFill>
                  <a:srgbClr val="00B050"/>
                </a:solidFill>
                <a:effectLst>
                  <a:innerShdw blurRad="69850" dist="43180" dir="5400000">
                    <a:srgbClr val="000000">
                      <a:alpha val="65000"/>
                    </a:srgbClr>
                  </a:innerShdw>
                </a:effectLst>
              </a:rPr>
              <a:t>: </a:t>
            </a:r>
          </a:p>
          <a:p>
            <a:pPr>
              <a:lnSpc>
                <a:spcPct val="120000"/>
              </a:lnSpc>
            </a:pPr>
            <a:r>
              <a:rPr lang="hu-HU" sz="2100" dirty="0"/>
              <a:t>Milyen intézményeket, szervezeteket keressünk meg termékünk „eladhatósága”, népszerűsítése érdekében? Kik lehetnek a „fogyasztóink”? A kérdés vizsgálata potenciális érdeklődők körében.</a:t>
            </a:r>
          </a:p>
          <a:p>
            <a:r>
              <a:rPr lang="hu-HU" sz="2100" dirty="0"/>
              <a:t>Az eddigi tapasztalatok alapján összeállított koncepció bemutatása a résztvevőknek.</a:t>
            </a:r>
          </a:p>
          <a:p>
            <a:pPr>
              <a:lnSpc>
                <a:spcPct val="120000"/>
              </a:lnSpc>
            </a:pPr>
            <a:r>
              <a:rPr lang="hu-HU" sz="2100" dirty="0"/>
              <a:t>Szakértő: az ötletgazda által kiválasztott témában jártas szakember. Résztvevők: programszervezők, </a:t>
            </a:r>
            <a:r>
              <a:rPr lang="hu-HU" sz="2000" dirty="0"/>
              <a:t>települési önkormányzatok kulturális szervezői.</a:t>
            </a:r>
          </a:p>
          <a:p>
            <a:pPr marL="0" indent="0">
              <a:buNone/>
            </a:pPr>
            <a:r>
              <a:rPr lang="hu-HU" sz="2100" b="1" i="1" dirty="0">
                <a:ln w="1905"/>
                <a:solidFill>
                  <a:srgbClr val="00B050"/>
                </a:solidFill>
                <a:effectLst>
                  <a:innerShdw blurRad="69850" dist="43180" dir="5400000">
                    <a:srgbClr val="000000">
                      <a:alpha val="65000"/>
                    </a:srgbClr>
                  </a:innerShdw>
                </a:effectLst>
              </a:rPr>
              <a:t>8</a:t>
            </a:r>
            <a:r>
              <a:rPr lang="hu-HU" sz="2100" b="1" i="1" dirty="0" smtClean="0">
                <a:ln w="1905"/>
                <a:solidFill>
                  <a:srgbClr val="00B050"/>
                </a:solidFill>
                <a:effectLst>
                  <a:innerShdw blurRad="69850" dist="43180" dir="5400000">
                    <a:srgbClr val="000000">
                      <a:alpha val="65000"/>
                    </a:srgbClr>
                  </a:innerShdw>
                </a:effectLst>
              </a:rPr>
              <a:t>. Műhelymunka:</a:t>
            </a:r>
          </a:p>
          <a:p>
            <a:r>
              <a:rPr lang="hu-HU" sz="2100" dirty="0"/>
              <a:t>Kommunikáció, reklám, marketing.</a:t>
            </a:r>
          </a:p>
          <a:p>
            <a:r>
              <a:rPr lang="hu-HU" sz="2100" dirty="0"/>
              <a:t>Hogyan keltsük </a:t>
            </a:r>
            <a:r>
              <a:rPr lang="hu-HU" sz="2000" dirty="0"/>
              <a:t>fel az érdeklődést programjaink iránt?</a:t>
            </a:r>
          </a:p>
          <a:p>
            <a:pPr lvl="0"/>
            <a:r>
              <a:rPr lang="hu-HU" sz="2000" dirty="0"/>
              <a:t>Hogy teremtsünk kapcsolatot az írott és elektronikus sajtóval?</a:t>
            </a:r>
          </a:p>
          <a:p>
            <a:pPr lvl="0"/>
            <a:r>
              <a:rPr lang="hu-HU" sz="2000" dirty="0"/>
              <a:t>Milyen legyen a honlapunk?</a:t>
            </a:r>
          </a:p>
          <a:p>
            <a:pPr lvl="0"/>
            <a:r>
              <a:rPr lang="hu-HU" sz="2000" dirty="0"/>
              <a:t>Szakértő: marketinges, reklámszakember, informatikus</a:t>
            </a:r>
          </a:p>
          <a:p>
            <a:pPr marL="0" indent="0">
              <a:buNone/>
            </a:pPr>
            <a:r>
              <a:rPr lang="hu-HU" sz="2100" b="1" i="1" dirty="0">
                <a:ln w="1905"/>
                <a:solidFill>
                  <a:srgbClr val="00B050"/>
                </a:solidFill>
                <a:effectLst>
                  <a:innerShdw blurRad="69850" dist="43180" dir="5400000">
                    <a:srgbClr val="000000">
                      <a:alpha val="65000"/>
                    </a:srgbClr>
                  </a:innerShdw>
                </a:effectLst>
              </a:rPr>
              <a:t>9.  Műhelymunka:</a:t>
            </a:r>
          </a:p>
          <a:p>
            <a:pPr lvl="0"/>
            <a:r>
              <a:rPr lang="hu-HU" sz="2000" dirty="0"/>
              <a:t>Az eddigi tapasztalatok összegzése a beérkezett ötletek felhasználásával.</a:t>
            </a:r>
          </a:p>
          <a:p>
            <a:pPr lvl="0"/>
            <a:r>
              <a:rPr lang="hu-HU" sz="2000" dirty="0"/>
              <a:t>Az első komplex tematikájú közösségi alkalom tartalmi elemeinek és résztvevőinek meghatározása.</a:t>
            </a:r>
          </a:p>
          <a:p>
            <a:pPr lvl="0"/>
            <a:r>
              <a:rPr lang="hu-HU" sz="2000" dirty="0"/>
              <a:t>A program helyszínének és időpontjának meghatározása előzetes felmérés alapján.</a:t>
            </a:r>
          </a:p>
          <a:p>
            <a:pPr marL="0" indent="0">
              <a:buNone/>
            </a:pPr>
            <a:endParaRPr lang="hu-HU" dirty="0"/>
          </a:p>
        </p:txBody>
      </p:sp>
      <p:sp>
        <p:nvSpPr>
          <p:cNvPr id="4" name="Cím 1"/>
          <p:cNvSpPr txBox="1">
            <a:spLocks/>
          </p:cNvSpPr>
          <p:nvPr/>
        </p:nvSpPr>
        <p:spPr>
          <a:xfrm>
            <a:off x="0" y="-40664"/>
            <a:ext cx="8199871" cy="1340768"/>
          </a:xfrm>
          <a:prstGeom prst="rect">
            <a:avLst/>
          </a:prstGeom>
        </p:spPr>
        <p:txBody>
          <a:bodyPr vert="horz" lIns="91440" tIns="45720" rIns="91440" bIns="45720" rtlCol="0" anchor="ctr">
            <a:normAutofit fontScale="90000" lnSpcReduction="10000"/>
          </a:bodyPr>
          <a:lstStyle>
            <a:lvl1pPr algn="l" defTabSz="914400" rtl="0" eaLnBrk="1" latinLnBrk="0" hangingPunct="1">
              <a:spcBef>
                <a:spcPct val="0"/>
              </a:spcBef>
              <a:buNone/>
              <a:defRPr sz="2400" b="1" kern="1200" cap="all" baseline="0">
                <a:solidFill>
                  <a:schemeClr val="bg1"/>
                </a:solidFill>
                <a:latin typeface="Arial" panose="020B0604020202020204" pitchFamily="34" charset="0"/>
                <a:ea typeface="+mj-ea"/>
                <a:cs typeface="Arial" panose="020B0604020202020204" pitchFamily="34" charset="0"/>
              </a:defRPr>
            </a:lvl1pPr>
          </a:lstStyle>
          <a:p>
            <a:r>
              <a:rPr lang="hu-HU" sz="1400" dirty="0" smtClean="0">
                <a:solidFill>
                  <a:prstClr val="white"/>
                </a:solidFill>
              </a:rPr>
              <a:t>A Soltis Színház „vidéki sokszínű kultúra hálózat” modelljének kidolgozása </a:t>
            </a:r>
            <a:br>
              <a:rPr lang="hu-HU" sz="1400" dirty="0" smtClean="0">
                <a:solidFill>
                  <a:prstClr val="white"/>
                </a:solidFill>
              </a:rPr>
            </a:br>
            <a:r>
              <a:rPr lang="hu-HU" sz="1400" dirty="0" smtClean="0">
                <a:solidFill>
                  <a:prstClr val="white"/>
                </a:solidFill>
              </a:rPr>
              <a:t>nemzetközi együttműködés segítségével „</a:t>
            </a:r>
            <a:br>
              <a:rPr lang="hu-HU" sz="1400" dirty="0" smtClean="0">
                <a:solidFill>
                  <a:prstClr val="white"/>
                </a:solidFill>
              </a:rPr>
            </a:br>
            <a:r>
              <a:rPr lang="hu-HU" sz="1300" dirty="0" smtClean="0">
                <a:solidFill>
                  <a:prstClr val="white"/>
                </a:solidFill>
              </a:rPr>
              <a:t/>
            </a:r>
            <a:br>
              <a:rPr lang="hu-HU" sz="1300" dirty="0" smtClean="0">
                <a:solidFill>
                  <a:prstClr val="white"/>
                </a:solidFill>
              </a:rPr>
            </a:br>
            <a:r>
              <a:rPr lang="hu-HU" dirty="0" smtClean="0">
                <a:solidFill>
                  <a:prstClr val="white"/>
                </a:solidFill>
              </a:rPr>
              <a:t>                                                    </a:t>
            </a:r>
            <a:br>
              <a:rPr lang="hu-HU" dirty="0" smtClean="0">
                <a:solidFill>
                  <a:prstClr val="white"/>
                </a:solidFill>
              </a:rPr>
            </a:br>
            <a:r>
              <a:rPr lang="hu-HU" dirty="0" smtClean="0">
                <a:solidFill>
                  <a:prstClr val="white"/>
                </a:solidFill>
              </a:rPr>
              <a:t>                                                       </a:t>
            </a:r>
            <a:r>
              <a:rPr lang="hu-HU" sz="1300" dirty="0" smtClean="0">
                <a:solidFill>
                  <a:schemeClr val="accent2"/>
                </a:solidFill>
                <a:effectLst>
                  <a:outerShdw blurRad="38100" dist="38100" dir="2700000" algn="tl">
                    <a:srgbClr val="000000">
                      <a:alpha val="43137"/>
                    </a:srgbClr>
                  </a:outerShdw>
                </a:effectLst>
              </a:rPr>
              <a:t>Soltis Színház</a:t>
            </a:r>
            <a:endParaRPr lang="hu-HU" sz="1300" dirty="0">
              <a:solidFill>
                <a:schemeClr val="accent2"/>
              </a:solidFill>
              <a:effectLst>
                <a:outerShdw blurRad="38100" dist="38100" dir="2700000" algn="tl">
                  <a:srgbClr val="000000">
                    <a:alpha val="43137"/>
                  </a:srgbClr>
                </a:outerShdw>
              </a:effectLst>
            </a:endParaRPr>
          </a:p>
        </p:txBody>
      </p:sp>
      <p:pic>
        <p:nvPicPr>
          <p:cNvPr id="5" name="Kép 4" descr="http://soltisszinhaz.hu/graph/logo.gif"/>
          <p:cNvPicPr/>
          <p:nvPr/>
        </p:nvPicPr>
        <p:blipFill>
          <a:blip r:embed="rId2">
            <a:extLst>
              <a:ext uri="{28A0092B-C50C-407E-A947-70E740481C1C}">
                <a14:useLocalDpi xmlns:a14="http://schemas.microsoft.com/office/drawing/2010/main" val="0"/>
              </a:ext>
            </a:extLst>
          </a:blip>
          <a:srcRect/>
          <a:stretch>
            <a:fillRect/>
          </a:stretch>
        </p:blipFill>
        <p:spPr bwMode="auto">
          <a:xfrm>
            <a:off x="4663773" y="305684"/>
            <a:ext cx="650068" cy="648072"/>
          </a:xfrm>
          <a:prstGeom prst="rect">
            <a:avLst/>
          </a:prstGeom>
          <a:noFill/>
          <a:ln>
            <a:noFill/>
          </a:ln>
        </p:spPr>
      </p:pic>
    </p:spTree>
    <p:extLst>
      <p:ext uri="{BB962C8B-B14F-4D97-AF65-F5344CB8AC3E}">
        <p14:creationId xmlns:p14="http://schemas.microsoft.com/office/powerpoint/2010/main" val="362196879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1907704" y="3789040"/>
            <a:ext cx="4700075" cy="936104"/>
          </a:xfrm>
        </p:spPr>
        <p:txBody>
          <a:bodyPr/>
          <a:lstStyle/>
          <a:p>
            <a:endParaRPr lang="hu-HU" dirty="0"/>
          </a:p>
        </p:txBody>
      </p:sp>
      <p:sp>
        <p:nvSpPr>
          <p:cNvPr id="3" name="Tartalom helye 2"/>
          <p:cNvSpPr>
            <a:spLocks noGrp="1"/>
          </p:cNvSpPr>
          <p:nvPr>
            <p:ph idx="1"/>
          </p:nvPr>
        </p:nvSpPr>
        <p:spPr>
          <a:solidFill>
            <a:schemeClr val="accent6">
              <a:lumMod val="20000"/>
              <a:lumOff val="80000"/>
            </a:schemeClr>
          </a:solidFill>
        </p:spPr>
        <p:txBody>
          <a:bodyPr/>
          <a:lstStyle/>
          <a:p>
            <a:pPr marL="0" indent="0">
              <a:lnSpc>
                <a:spcPct val="80000"/>
              </a:lnSpc>
              <a:buNone/>
            </a:pPr>
            <a:r>
              <a:rPr lang="hu-HU" sz="1600" b="1" i="1" dirty="0">
                <a:ln w="1905"/>
                <a:solidFill>
                  <a:srgbClr val="00B050"/>
                </a:solidFill>
                <a:effectLst>
                  <a:innerShdw blurRad="69850" dist="43180" dir="5400000">
                    <a:srgbClr val="000000">
                      <a:alpha val="65000"/>
                    </a:srgbClr>
                  </a:innerShdw>
                </a:effectLst>
              </a:rPr>
              <a:t>10.  Műhelymunka: </a:t>
            </a:r>
          </a:p>
          <a:p>
            <a:pPr lvl="0"/>
            <a:r>
              <a:rPr lang="hu-HU" sz="1600" dirty="0"/>
              <a:t>A műhelyfoglalkozás keretében megtartásra kerül az első komplex tematikájú közösségi alkalom.</a:t>
            </a:r>
          </a:p>
          <a:p>
            <a:pPr lvl="0"/>
            <a:r>
              <a:rPr lang="hu-HU" sz="1600" dirty="0"/>
              <a:t>A tapasztalatok  </a:t>
            </a:r>
            <a:r>
              <a:rPr lang="hu-HU" sz="1600" dirty="0" smtClean="0"/>
              <a:t>értékelése</a:t>
            </a:r>
            <a:r>
              <a:rPr lang="hu-HU" sz="1600" dirty="0"/>
              <a:t>, visszajelzések alapján</a:t>
            </a:r>
            <a:r>
              <a:rPr lang="hu-HU" sz="1600" dirty="0" smtClean="0"/>
              <a:t>.</a:t>
            </a:r>
          </a:p>
          <a:p>
            <a:pPr lvl="0"/>
            <a:r>
              <a:rPr lang="hu-HU" sz="1600" dirty="0"/>
              <a:t>Az eredményesség vizsgálata a célkitűzések és a projekt feltételrendszere alapján.</a:t>
            </a:r>
          </a:p>
          <a:p>
            <a:pPr lvl="0"/>
            <a:r>
              <a:rPr lang="hu-HU" sz="1600" dirty="0"/>
              <a:t>Hasznosnak nevezhető-e a színház, színjátszás szempontjából is ez a tevékenység?</a:t>
            </a:r>
          </a:p>
          <a:p>
            <a:pPr lvl="0"/>
            <a:r>
              <a:rPr lang="hu-HU" sz="1600" dirty="0"/>
              <a:t>Szakértő: az első programban résztvevő színházi szakember, együttműködő partnerek </a:t>
            </a:r>
            <a:r>
              <a:rPr lang="hu-HU" sz="1600" dirty="0" smtClean="0"/>
              <a:t>szakértői.</a:t>
            </a:r>
          </a:p>
          <a:p>
            <a:pPr marL="0" lvl="0" indent="0">
              <a:lnSpc>
                <a:spcPct val="80000"/>
              </a:lnSpc>
              <a:buNone/>
            </a:pPr>
            <a:r>
              <a:rPr lang="hu-HU" sz="1600" b="1" i="1" dirty="0">
                <a:ln w="1905"/>
                <a:solidFill>
                  <a:srgbClr val="00B050"/>
                </a:solidFill>
                <a:effectLst>
                  <a:innerShdw blurRad="69850" dist="43180" dir="5400000">
                    <a:srgbClr val="000000">
                      <a:alpha val="65000"/>
                    </a:srgbClr>
                  </a:innerShdw>
                </a:effectLst>
              </a:rPr>
              <a:t>11.  Műhelymunka:</a:t>
            </a:r>
          </a:p>
          <a:p>
            <a:pPr lvl="0"/>
            <a:r>
              <a:rPr lang="hu-HU" sz="1600" dirty="0"/>
              <a:t>Az utolsó négy tanulmányút tanulságainak összegzése.</a:t>
            </a:r>
          </a:p>
          <a:p>
            <a:pPr lvl="0"/>
            <a:r>
              <a:rPr lang="hu-HU" sz="1600" dirty="0"/>
              <a:t>Az eddigi műhelyfoglalkozások, tanulmányutak tartalmi áttekintése, értékelése.</a:t>
            </a:r>
          </a:p>
          <a:p>
            <a:pPr lvl="0"/>
            <a:r>
              <a:rPr lang="hu-HU" sz="1600" dirty="0"/>
              <a:t>Az együttműködő partnerek projekttevékenységekkel kapcsolatos véleményének javaslatainak kikérése, meghallgatása.</a:t>
            </a:r>
          </a:p>
          <a:p>
            <a:pPr lvl="0"/>
            <a:r>
              <a:rPr lang="hu-HU" sz="1600" dirty="0"/>
              <a:t>A módszertani, szakmai összegzés tartalmi elemeinek meghatározása.</a:t>
            </a:r>
          </a:p>
        </p:txBody>
      </p:sp>
      <p:sp>
        <p:nvSpPr>
          <p:cNvPr id="4" name="Cím 1"/>
          <p:cNvSpPr txBox="1">
            <a:spLocks/>
          </p:cNvSpPr>
          <p:nvPr/>
        </p:nvSpPr>
        <p:spPr>
          <a:xfrm>
            <a:off x="0" y="-40664"/>
            <a:ext cx="8199871" cy="1340768"/>
          </a:xfrm>
          <a:prstGeom prst="rect">
            <a:avLst/>
          </a:prstGeom>
        </p:spPr>
        <p:txBody>
          <a:bodyPr vert="horz" lIns="91440" tIns="45720" rIns="91440" bIns="45720" rtlCol="0" anchor="ctr">
            <a:normAutofit fontScale="90000" lnSpcReduction="10000"/>
          </a:bodyPr>
          <a:lstStyle>
            <a:lvl1pPr algn="l" defTabSz="914400" rtl="0" eaLnBrk="1" latinLnBrk="0" hangingPunct="1">
              <a:spcBef>
                <a:spcPct val="0"/>
              </a:spcBef>
              <a:buNone/>
              <a:defRPr sz="2400" b="1" kern="1200" cap="all" baseline="0">
                <a:solidFill>
                  <a:schemeClr val="bg1"/>
                </a:solidFill>
                <a:latin typeface="Arial" panose="020B0604020202020204" pitchFamily="34" charset="0"/>
                <a:ea typeface="+mj-ea"/>
                <a:cs typeface="Arial" panose="020B0604020202020204" pitchFamily="34" charset="0"/>
              </a:defRPr>
            </a:lvl1pPr>
          </a:lstStyle>
          <a:p>
            <a:r>
              <a:rPr lang="hu-HU" sz="1400" dirty="0" smtClean="0">
                <a:solidFill>
                  <a:prstClr val="white"/>
                </a:solidFill>
              </a:rPr>
              <a:t>A Soltis Színház „vidéki sokszínű kultúra hálózat” modelljének kidolgozása </a:t>
            </a:r>
            <a:br>
              <a:rPr lang="hu-HU" sz="1400" dirty="0" smtClean="0">
                <a:solidFill>
                  <a:prstClr val="white"/>
                </a:solidFill>
              </a:rPr>
            </a:br>
            <a:r>
              <a:rPr lang="hu-HU" sz="1400" dirty="0" smtClean="0">
                <a:solidFill>
                  <a:prstClr val="white"/>
                </a:solidFill>
              </a:rPr>
              <a:t>nemzetközi együttműködés segítségével „</a:t>
            </a:r>
            <a:br>
              <a:rPr lang="hu-HU" sz="1400" dirty="0" smtClean="0">
                <a:solidFill>
                  <a:prstClr val="white"/>
                </a:solidFill>
              </a:rPr>
            </a:br>
            <a:r>
              <a:rPr lang="hu-HU" sz="1300" dirty="0" smtClean="0">
                <a:solidFill>
                  <a:prstClr val="white"/>
                </a:solidFill>
              </a:rPr>
              <a:t/>
            </a:r>
            <a:br>
              <a:rPr lang="hu-HU" sz="1300" dirty="0" smtClean="0">
                <a:solidFill>
                  <a:prstClr val="white"/>
                </a:solidFill>
              </a:rPr>
            </a:br>
            <a:r>
              <a:rPr lang="hu-HU" dirty="0" smtClean="0">
                <a:solidFill>
                  <a:prstClr val="white"/>
                </a:solidFill>
              </a:rPr>
              <a:t>                                                    </a:t>
            </a:r>
            <a:br>
              <a:rPr lang="hu-HU" dirty="0" smtClean="0">
                <a:solidFill>
                  <a:prstClr val="white"/>
                </a:solidFill>
              </a:rPr>
            </a:br>
            <a:r>
              <a:rPr lang="hu-HU" dirty="0" smtClean="0">
                <a:solidFill>
                  <a:prstClr val="white"/>
                </a:solidFill>
              </a:rPr>
              <a:t>                                                       </a:t>
            </a:r>
            <a:r>
              <a:rPr lang="hu-HU" sz="1300" dirty="0" smtClean="0">
                <a:solidFill>
                  <a:schemeClr val="accent2"/>
                </a:solidFill>
                <a:effectLst>
                  <a:outerShdw blurRad="38100" dist="38100" dir="2700000" algn="tl">
                    <a:srgbClr val="000000">
                      <a:alpha val="43137"/>
                    </a:srgbClr>
                  </a:outerShdw>
                </a:effectLst>
              </a:rPr>
              <a:t>Soltis Színház</a:t>
            </a:r>
            <a:endParaRPr lang="hu-HU" sz="1300" dirty="0">
              <a:solidFill>
                <a:schemeClr val="accent2"/>
              </a:solidFill>
              <a:effectLst>
                <a:outerShdw blurRad="38100" dist="38100" dir="2700000" algn="tl">
                  <a:srgbClr val="000000">
                    <a:alpha val="43137"/>
                  </a:srgbClr>
                </a:outerShdw>
              </a:effectLst>
            </a:endParaRPr>
          </a:p>
        </p:txBody>
      </p:sp>
      <p:pic>
        <p:nvPicPr>
          <p:cNvPr id="5" name="Kép 4" descr="http://soltisszinhaz.hu/graph/logo.gif"/>
          <p:cNvPicPr/>
          <p:nvPr/>
        </p:nvPicPr>
        <p:blipFill>
          <a:blip r:embed="rId2">
            <a:extLst>
              <a:ext uri="{28A0092B-C50C-407E-A947-70E740481C1C}">
                <a14:useLocalDpi xmlns:a14="http://schemas.microsoft.com/office/drawing/2010/main" val="0"/>
              </a:ext>
            </a:extLst>
          </a:blip>
          <a:srcRect/>
          <a:stretch>
            <a:fillRect/>
          </a:stretch>
        </p:blipFill>
        <p:spPr bwMode="auto">
          <a:xfrm>
            <a:off x="4663773" y="305684"/>
            <a:ext cx="650068" cy="648072"/>
          </a:xfrm>
          <a:prstGeom prst="rect">
            <a:avLst/>
          </a:prstGeom>
          <a:noFill/>
          <a:ln>
            <a:noFill/>
          </a:ln>
        </p:spPr>
      </p:pic>
    </p:spTree>
    <p:extLst>
      <p:ext uri="{BB962C8B-B14F-4D97-AF65-F5344CB8AC3E}">
        <p14:creationId xmlns:p14="http://schemas.microsoft.com/office/powerpoint/2010/main" val="326069350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1547664" y="3861048"/>
            <a:ext cx="4700075" cy="936104"/>
          </a:xfrm>
        </p:spPr>
        <p:txBody>
          <a:bodyPr/>
          <a:lstStyle/>
          <a:p>
            <a:endParaRPr lang="hu-HU"/>
          </a:p>
        </p:txBody>
      </p:sp>
      <p:sp>
        <p:nvSpPr>
          <p:cNvPr id="3" name="Tartalom helye 2"/>
          <p:cNvSpPr>
            <a:spLocks noGrp="1"/>
          </p:cNvSpPr>
          <p:nvPr>
            <p:ph idx="1"/>
          </p:nvPr>
        </p:nvSpPr>
        <p:spPr>
          <a:solidFill>
            <a:schemeClr val="accent6">
              <a:lumMod val="20000"/>
              <a:lumOff val="80000"/>
            </a:schemeClr>
          </a:solidFill>
        </p:spPr>
        <p:txBody>
          <a:bodyPr>
            <a:normAutofit/>
          </a:bodyPr>
          <a:lstStyle/>
          <a:p>
            <a:pPr marL="0" indent="0">
              <a:buNone/>
            </a:pPr>
            <a:r>
              <a:rPr lang="hu-HU" sz="1600" b="1" i="1" dirty="0">
                <a:ln w="1905"/>
                <a:solidFill>
                  <a:srgbClr val="00B050"/>
                </a:solidFill>
                <a:effectLst>
                  <a:innerShdw blurRad="69850" dist="43180" dir="5400000">
                    <a:srgbClr val="000000">
                      <a:alpha val="65000"/>
                    </a:srgbClr>
                  </a:innerShdw>
                </a:effectLst>
              </a:rPr>
              <a:t>12.  Műhelymunka:</a:t>
            </a:r>
          </a:p>
          <a:p>
            <a:r>
              <a:rPr lang="hu-HU" sz="1700" dirty="0"/>
              <a:t>A már elektronikus úton kiküldött, és így minden projektrésztvevő számára megismerhetővé tett módszertani, szakmai összegzés részletes elemzése, az abban meghatározott tapasztalatok, eredmények értékelése.</a:t>
            </a:r>
          </a:p>
          <a:p>
            <a:r>
              <a:rPr lang="hu-HU" sz="1700" dirty="0"/>
              <a:t>Bemutatásra kerül digitális formában az összegzés, valamint a projekt tevékenységekről készült fényképes, videó felvételes anyag.</a:t>
            </a:r>
          </a:p>
          <a:p>
            <a:r>
              <a:rPr lang="hu-HU" sz="1700" dirty="0"/>
              <a:t>A dokumentum elfogadása, a sokszínű kultúra hálózat modell létrejöttének elfogadása és a hálózatban való részvétel szándékának kinyilvánítása az együttműködő partnerek és a meghívott, érdeklődő  célcsoporttagok részéről.</a:t>
            </a:r>
          </a:p>
          <a:p>
            <a:r>
              <a:rPr lang="hu-HU" sz="1700" dirty="0"/>
              <a:t>Szakértő: minisztériumi szakember. Résztvevők: együttműködő partnerek, célcsoport tagok</a:t>
            </a:r>
            <a:r>
              <a:rPr lang="hu-HU" sz="2300" dirty="0"/>
              <a:t>. </a:t>
            </a:r>
          </a:p>
        </p:txBody>
      </p:sp>
      <p:sp>
        <p:nvSpPr>
          <p:cNvPr id="4" name="Cím 1"/>
          <p:cNvSpPr txBox="1">
            <a:spLocks/>
          </p:cNvSpPr>
          <p:nvPr/>
        </p:nvSpPr>
        <p:spPr>
          <a:xfrm>
            <a:off x="0" y="-40664"/>
            <a:ext cx="8199871" cy="1340768"/>
          </a:xfrm>
          <a:prstGeom prst="rect">
            <a:avLst/>
          </a:prstGeom>
        </p:spPr>
        <p:txBody>
          <a:bodyPr vert="horz" lIns="91440" tIns="45720" rIns="91440" bIns="45720" rtlCol="0" anchor="ctr">
            <a:normAutofit fontScale="90000" lnSpcReduction="10000"/>
          </a:bodyPr>
          <a:lstStyle>
            <a:lvl1pPr algn="l" defTabSz="914400" rtl="0" eaLnBrk="1" latinLnBrk="0" hangingPunct="1">
              <a:spcBef>
                <a:spcPct val="0"/>
              </a:spcBef>
              <a:buNone/>
              <a:defRPr sz="2400" b="1" kern="1200" cap="all" baseline="0">
                <a:solidFill>
                  <a:schemeClr val="bg1"/>
                </a:solidFill>
                <a:latin typeface="Arial" panose="020B0604020202020204" pitchFamily="34" charset="0"/>
                <a:ea typeface="+mj-ea"/>
                <a:cs typeface="Arial" panose="020B0604020202020204" pitchFamily="34" charset="0"/>
              </a:defRPr>
            </a:lvl1pPr>
          </a:lstStyle>
          <a:p>
            <a:r>
              <a:rPr lang="hu-HU" sz="1400" dirty="0" smtClean="0">
                <a:solidFill>
                  <a:prstClr val="white"/>
                </a:solidFill>
              </a:rPr>
              <a:t>A Soltis Színház „vidéki sokszínű kultúra hálózat” modelljének kidolgozása </a:t>
            </a:r>
            <a:br>
              <a:rPr lang="hu-HU" sz="1400" dirty="0" smtClean="0">
                <a:solidFill>
                  <a:prstClr val="white"/>
                </a:solidFill>
              </a:rPr>
            </a:br>
            <a:r>
              <a:rPr lang="hu-HU" sz="1400" dirty="0" smtClean="0">
                <a:solidFill>
                  <a:prstClr val="white"/>
                </a:solidFill>
              </a:rPr>
              <a:t>nemzetközi együttműködés segítségével „</a:t>
            </a:r>
            <a:br>
              <a:rPr lang="hu-HU" sz="1400" dirty="0" smtClean="0">
                <a:solidFill>
                  <a:prstClr val="white"/>
                </a:solidFill>
              </a:rPr>
            </a:br>
            <a:r>
              <a:rPr lang="hu-HU" sz="1300" dirty="0" smtClean="0">
                <a:solidFill>
                  <a:prstClr val="white"/>
                </a:solidFill>
              </a:rPr>
              <a:t/>
            </a:r>
            <a:br>
              <a:rPr lang="hu-HU" sz="1300" dirty="0" smtClean="0">
                <a:solidFill>
                  <a:prstClr val="white"/>
                </a:solidFill>
              </a:rPr>
            </a:br>
            <a:r>
              <a:rPr lang="hu-HU" dirty="0" smtClean="0">
                <a:solidFill>
                  <a:prstClr val="white"/>
                </a:solidFill>
              </a:rPr>
              <a:t>                                                    </a:t>
            </a:r>
            <a:br>
              <a:rPr lang="hu-HU" dirty="0" smtClean="0">
                <a:solidFill>
                  <a:prstClr val="white"/>
                </a:solidFill>
              </a:rPr>
            </a:br>
            <a:r>
              <a:rPr lang="hu-HU" dirty="0" smtClean="0">
                <a:solidFill>
                  <a:prstClr val="white"/>
                </a:solidFill>
              </a:rPr>
              <a:t>                                                       </a:t>
            </a:r>
            <a:r>
              <a:rPr lang="hu-HU" sz="1300" dirty="0" smtClean="0">
                <a:solidFill>
                  <a:schemeClr val="accent2"/>
                </a:solidFill>
                <a:effectLst>
                  <a:outerShdw blurRad="38100" dist="38100" dir="2700000" algn="tl">
                    <a:srgbClr val="000000">
                      <a:alpha val="43137"/>
                    </a:srgbClr>
                  </a:outerShdw>
                </a:effectLst>
              </a:rPr>
              <a:t>Soltis Színház</a:t>
            </a:r>
            <a:endParaRPr lang="hu-HU" sz="1300" dirty="0">
              <a:solidFill>
                <a:schemeClr val="accent2"/>
              </a:solidFill>
              <a:effectLst>
                <a:outerShdw blurRad="38100" dist="38100" dir="2700000" algn="tl">
                  <a:srgbClr val="000000">
                    <a:alpha val="43137"/>
                  </a:srgbClr>
                </a:outerShdw>
              </a:effectLst>
            </a:endParaRPr>
          </a:p>
        </p:txBody>
      </p:sp>
      <p:pic>
        <p:nvPicPr>
          <p:cNvPr id="5" name="Kép 4" descr="http://soltisszinhaz.hu/graph/logo.gif"/>
          <p:cNvPicPr/>
          <p:nvPr/>
        </p:nvPicPr>
        <p:blipFill>
          <a:blip r:embed="rId2">
            <a:extLst>
              <a:ext uri="{28A0092B-C50C-407E-A947-70E740481C1C}">
                <a14:useLocalDpi xmlns:a14="http://schemas.microsoft.com/office/drawing/2010/main" val="0"/>
              </a:ext>
            </a:extLst>
          </a:blip>
          <a:srcRect/>
          <a:stretch>
            <a:fillRect/>
          </a:stretch>
        </p:blipFill>
        <p:spPr bwMode="auto">
          <a:xfrm>
            <a:off x="4663773" y="305684"/>
            <a:ext cx="650068" cy="648072"/>
          </a:xfrm>
          <a:prstGeom prst="rect">
            <a:avLst/>
          </a:prstGeom>
          <a:noFill/>
          <a:ln>
            <a:noFill/>
          </a:ln>
        </p:spPr>
      </p:pic>
    </p:spTree>
    <p:extLst>
      <p:ext uri="{BB962C8B-B14F-4D97-AF65-F5344CB8AC3E}">
        <p14:creationId xmlns:p14="http://schemas.microsoft.com/office/powerpoint/2010/main" val="407727122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1749897" y="3501008"/>
            <a:ext cx="4700075" cy="936104"/>
          </a:xfrm>
        </p:spPr>
        <p:txBody>
          <a:bodyPr/>
          <a:lstStyle/>
          <a:p>
            <a:endParaRPr lang="hu-HU" dirty="0"/>
          </a:p>
        </p:txBody>
      </p:sp>
      <p:pic>
        <p:nvPicPr>
          <p:cNvPr id="4" name="Tartalom helye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2671469"/>
            <a:ext cx="8229600" cy="2383425"/>
          </a:xfrm>
          <a:prstGeom prst="rect">
            <a:avLst/>
          </a:prstGeom>
          <a:solidFill>
            <a:schemeClr val="accent6">
              <a:lumMod val="20000"/>
              <a:lumOff val="80000"/>
            </a:schemeClr>
          </a:solidFill>
          <a:ln>
            <a:noFill/>
          </a:ln>
        </p:spPr>
      </p:pic>
      <p:sp>
        <p:nvSpPr>
          <p:cNvPr id="5" name="Cím 1"/>
          <p:cNvSpPr txBox="1">
            <a:spLocks/>
          </p:cNvSpPr>
          <p:nvPr/>
        </p:nvSpPr>
        <p:spPr>
          <a:xfrm>
            <a:off x="0" y="-40664"/>
            <a:ext cx="8199871" cy="1340768"/>
          </a:xfrm>
          <a:prstGeom prst="rect">
            <a:avLst/>
          </a:prstGeom>
        </p:spPr>
        <p:txBody>
          <a:bodyPr vert="horz" lIns="91440" tIns="45720" rIns="91440" bIns="45720" rtlCol="0" anchor="ctr">
            <a:normAutofit fontScale="90000" lnSpcReduction="10000"/>
          </a:bodyPr>
          <a:lstStyle>
            <a:lvl1pPr algn="l" defTabSz="914400" rtl="0" eaLnBrk="1" latinLnBrk="0" hangingPunct="1">
              <a:spcBef>
                <a:spcPct val="0"/>
              </a:spcBef>
              <a:buNone/>
              <a:defRPr sz="2400" b="1" kern="1200" cap="all" baseline="0">
                <a:solidFill>
                  <a:schemeClr val="bg1"/>
                </a:solidFill>
                <a:latin typeface="Arial" panose="020B0604020202020204" pitchFamily="34" charset="0"/>
                <a:ea typeface="+mj-ea"/>
                <a:cs typeface="Arial" panose="020B0604020202020204" pitchFamily="34" charset="0"/>
              </a:defRPr>
            </a:lvl1pPr>
          </a:lstStyle>
          <a:p>
            <a:r>
              <a:rPr lang="hu-HU" sz="1400" dirty="0" smtClean="0">
                <a:solidFill>
                  <a:prstClr val="white"/>
                </a:solidFill>
              </a:rPr>
              <a:t>A Soltis Színház „vidéki sokszínű kultúra hálózat” modelljének kidolgozása </a:t>
            </a:r>
            <a:br>
              <a:rPr lang="hu-HU" sz="1400" dirty="0" smtClean="0">
                <a:solidFill>
                  <a:prstClr val="white"/>
                </a:solidFill>
              </a:rPr>
            </a:br>
            <a:r>
              <a:rPr lang="hu-HU" sz="1400" dirty="0" smtClean="0">
                <a:solidFill>
                  <a:prstClr val="white"/>
                </a:solidFill>
              </a:rPr>
              <a:t>nemzetközi együttműködés segítségével „</a:t>
            </a:r>
            <a:br>
              <a:rPr lang="hu-HU" sz="1400" dirty="0" smtClean="0">
                <a:solidFill>
                  <a:prstClr val="white"/>
                </a:solidFill>
              </a:rPr>
            </a:br>
            <a:r>
              <a:rPr lang="hu-HU" sz="1300" dirty="0" smtClean="0">
                <a:solidFill>
                  <a:prstClr val="white"/>
                </a:solidFill>
              </a:rPr>
              <a:t/>
            </a:r>
            <a:br>
              <a:rPr lang="hu-HU" sz="1300" dirty="0" smtClean="0">
                <a:solidFill>
                  <a:prstClr val="white"/>
                </a:solidFill>
              </a:rPr>
            </a:br>
            <a:r>
              <a:rPr lang="hu-HU" dirty="0" smtClean="0">
                <a:solidFill>
                  <a:prstClr val="white"/>
                </a:solidFill>
              </a:rPr>
              <a:t>                                                    </a:t>
            </a:r>
            <a:br>
              <a:rPr lang="hu-HU" dirty="0" smtClean="0">
                <a:solidFill>
                  <a:prstClr val="white"/>
                </a:solidFill>
              </a:rPr>
            </a:br>
            <a:r>
              <a:rPr lang="hu-HU" dirty="0" smtClean="0">
                <a:solidFill>
                  <a:prstClr val="white"/>
                </a:solidFill>
              </a:rPr>
              <a:t>                                                       </a:t>
            </a:r>
            <a:r>
              <a:rPr lang="hu-HU" sz="1300" dirty="0" smtClean="0">
                <a:solidFill>
                  <a:schemeClr val="accent2"/>
                </a:solidFill>
                <a:effectLst>
                  <a:outerShdw blurRad="38100" dist="38100" dir="2700000" algn="tl">
                    <a:srgbClr val="000000">
                      <a:alpha val="43137"/>
                    </a:srgbClr>
                  </a:outerShdw>
                </a:effectLst>
              </a:rPr>
              <a:t>Soltis Színház</a:t>
            </a:r>
            <a:endParaRPr lang="hu-HU" sz="1300" dirty="0">
              <a:solidFill>
                <a:schemeClr val="accent2"/>
              </a:solidFill>
              <a:effectLst>
                <a:outerShdw blurRad="38100" dist="38100" dir="2700000" algn="tl">
                  <a:srgbClr val="000000">
                    <a:alpha val="43137"/>
                  </a:srgbClr>
                </a:outerShdw>
              </a:effectLst>
            </a:endParaRPr>
          </a:p>
        </p:txBody>
      </p:sp>
      <p:pic>
        <p:nvPicPr>
          <p:cNvPr id="6" name="Kép 5" descr="http://soltisszinhaz.hu/graph/logo.gif"/>
          <p:cNvPicPr/>
          <p:nvPr/>
        </p:nvPicPr>
        <p:blipFill>
          <a:blip r:embed="rId3">
            <a:extLst>
              <a:ext uri="{28A0092B-C50C-407E-A947-70E740481C1C}">
                <a14:useLocalDpi xmlns:a14="http://schemas.microsoft.com/office/drawing/2010/main" val="0"/>
              </a:ext>
            </a:extLst>
          </a:blip>
          <a:srcRect/>
          <a:stretch>
            <a:fillRect/>
          </a:stretch>
        </p:blipFill>
        <p:spPr bwMode="auto">
          <a:xfrm>
            <a:off x="4663773" y="305684"/>
            <a:ext cx="650068" cy="648072"/>
          </a:xfrm>
          <a:prstGeom prst="rect">
            <a:avLst/>
          </a:prstGeom>
          <a:noFill/>
          <a:ln>
            <a:noFill/>
          </a:ln>
        </p:spPr>
      </p:pic>
    </p:spTree>
    <p:extLst>
      <p:ext uri="{BB962C8B-B14F-4D97-AF65-F5344CB8AC3E}">
        <p14:creationId xmlns:p14="http://schemas.microsoft.com/office/powerpoint/2010/main" val="24562099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Cím 1"/>
          <p:cNvSpPr>
            <a:spLocks noGrp="1"/>
          </p:cNvSpPr>
          <p:nvPr>
            <p:ph type="title"/>
          </p:nvPr>
        </p:nvSpPr>
        <p:spPr>
          <a:xfrm>
            <a:off x="1043608" y="1412776"/>
            <a:ext cx="4419600" cy="1440160"/>
          </a:xfrm>
        </p:spPr>
        <p:txBody>
          <a:bodyPr/>
          <a:lstStyle/>
          <a:p>
            <a:r>
              <a:rPr lang="hu-HU" dirty="0" smtClean="0"/>
              <a:t>KÖSZÖNÖM </a:t>
            </a:r>
            <a:br>
              <a:rPr lang="hu-HU" dirty="0" smtClean="0"/>
            </a:br>
            <a:r>
              <a:rPr lang="hu-HU" dirty="0" smtClean="0"/>
              <a:t>A FIGYELMET!</a:t>
            </a:r>
            <a:endParaRPr lang="hu-HU" dirty="0"/>
          </a:p>
        </p:txBody>
      </p:sp>
    </p:spTree>
    <p:extLst>
      <p:ext uri="{BB962C8B-B14F-4D97-AF65-F5344CB8AC3E}">
        <p14:creationId xmlns:p14="http://schemas.microsoft.com/office/powerpoint/2010/main" val="376552897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47989" y="44624"/>
            <a:ext cx="8156459" cy="936104"/>
          </a:xfrm>
        </p:spPr>
        <p:txBody>
          <a:bodyPr/>
          <a:lstStyle/>
          <a:p>
            <a:r>
              <a:rPr lang="hu-HU" dirty="0"/>
              <a:t>Az EFOP-5.2.2-17 pályázat</a:t>
            </a:r>
          </a:p>
        </p:txBody>
      </p:sp>
      <p:sp>
        <p:nvSpPr>
          <p:cNvPr id="3" name="Tartalom helye 2"/>
          <p:cNvSpPr>
            <a:spLocks noGrp="1"/>
          </p:cNvSpPr>
          <p:nvPr>
            <p:ph idx="1"/>
          </p:nvPr>
        </p:nvSpPr>
        <p:spPr>
          <a:xfrm>
            <a:off x="457200" y="1412776"/>
            <a:ext cx="8229600" cy="5184576"/>
          </a:xfrm>
          <a:solidFill>
            <a:schemeClr val="accent6">
              <a:lumMod val="20000"/>
              <a:lumOff val="80000"/>
            </a:schemeClr>
          </a:solidFill>
        </p:spPr>
        <p:txBody>
          <a:bodyPr>
            <a:normAutofit/>
          </a:bodyPr>
          <a:lstStyle/>
          <a:p>
            <a:pPr marL="0" indent="0">
              <a:buNone/>
            </a:pPr>
            <a:r>
              <a:rPr lang="hu-HU" sz="2000" b="1" dirty="0" smtClean="0">
                <a:solidFill>
                  <a:srgbClr val="00B050"/>
                </a:solidFill>
              </a:rPr>
              <a:t>A projektünkben tervezett </a:t>
            </a:r>
            <a:r>
              <a:rPr lang="hu-HU" sz="2000" b="1" dirty="0">
                <a:solidFill>
                  <a:srgbClr val="00B050"/>
                </a:solidFill>
              </a:rPr>
              <a:t>beavatkozási </a:t>
            </a:r>
            <a:r>
              <a:rPr lang="hu-HU" sz="2000" b="1" dirty="0" smtClean="0">
                <a:solidFill>
                  <a:srgbClr val="00B050"/>
                </a:solidFill>
              </a:rPr>
              <a:t>irányok:</a:t>
            </a:r>
          </a:p>
          <a:p>
            <a:pPr>
              <a:buFont typeface="Wingdings" panose="05000000000000000000" pitchFamily="2" charset="2"/>
              <a:buChar char="q"/>
            </a:pPr>
            <a:r>
              <a:rPr lang="hu-HU" sz="1600" dirty="0"/>
              <a:t>k</a:t>
            </a:r>
            <a:r>
              <a:rPr lang="hu-HU" sz="1600" dirty="0" smtClean="0"/>
              <a:t>ulturális </a:t>
            </a:r>
            <a:r>
              <a:rPr lang="hu-HU" sz="1600" dirty="0"/>
              <a:t>civil szervezetek és intézmények hálózati együttműködése a multikulturális </a:t>
            </a:r>
            <a:r>
              <a:rPr lang="hu-HU" sz="1600" dirty="0" smtClean="0"/>
              <a:t>sokszínűség megóvása </a:t>
            </a:r>
            <a:r>
              <a:rPr lang="hu-HU" sz="1600" dirty="0"/>
              <a:t>és ápolása, </a:t>
            </a:r>
            <a:r>
              <a:rPr lang="hu-HU" sz="1600" dirty="0" smtClean="0"/>
              <a:t>az együttműködések </a:t>
            </a:r>
            <a:r>
              <a:rPr lang="hu-HU" sz="1600" dirty="0"/>
              <a:t>tartalmának kibővítése, </a:t>
            </a:r>
            <a:r>
              <a:rPr lang="hu-HU" sz="1600" dirty="0" smtClean="0"/>
              <a:t>tapasztalatcserék erősítése</a:t>
            </a:r>
            <a:r>
              <a:rPr lang="hu-HU" sz="1600" dirty="0"/>
              <a:t> </a:t>
            </a:r>
            <a:r>
              <a:rPr lang="hu-HU" sz="1600" dirty="0" smtClean="0"/>
              <a:t>érdekében.</a:t>
            </a:r>
          </a:p>
          <a:p>
            <a:pPr marL="0" indent="0">
              <a:buNone/>
            </a:pPr>
            <a:endParaRPr lang="hu-HU" sz="1600" dirty="0" smtClean="0"/>
          </a:p>
          <a:p>
            <a:pPr marL="0" indent="0">
              <a:buNone/>
            </a:pPr>
            <a:r>
              <a:rPr lang="hu-HU" sz="2000" b="1" dirty="0" smtClean="0">
                <a:solidFill>
                  <a:srgbClr val="00B050"/>
                </a:solidFill>
              </a:rPr>
              <a:t>Az elérni kívánt részcélok:</a:t>
            </a:r>
          </a:p>
          <a:p>
            <a:pPr>
              <a:buFont typeface="Wingdings" panose="05000000000000000000" pitchFamily="2" charset="2"/>
              <a:buChar char="q"/>
            </a:pPr>
            <a:r>
              <a:rPr lang="hu-HU" sz="1600" dirty="0"/>
              <a:t>A meghatározott társadalmi kihívásokkal és azok kezelésével kapcsolatos rendelkezésre </a:t>
            </a:r>
            <a:r>
              <a:rPr lang="hu-HU" sz="1600" dirty="0" smtClean="0"/>
              <a:t>álló speciális </a:t>
            </a:r>
            <a:r>
              <a:rPr lang="hu-HU" sz="1600" dirty="0"/>
              <a:t>szakmai tudásanyag </a:t>
            </a:r>
            <a:r>
              <a:rPr lang="hu-HU" sz="1600" dirty="0" smtClean="0"/>
              <a:t>bővítése</a:t>
            </a:r>
          </a:p>
          <a:p>
            <a:pPr marL="0" indent="0">
              <a:buNone/>
            </a:pPr>
            <a:endParaRPr lang="hu-HU" sz="1600" dirty="0" smtClean="0"/>
          </a:p>
          <a:p>
            <a:pPr>
              <a:buFont typeface="Wingdings" panose="05000000000000000000" pitchFamily="2" charset="2"/>
              <a:buChar char="q"/>
            </a:pPr>
            <a:r>
              <a:rPr lang="hu-HU" sz="1600" dirty="0"/>
              <a:t>Az együttműködés erősítése a Duna stratégia országai és a visegrádi országok </a:t>
            </a:r>
            <a:r>
              <a:rPr lang="hu-HU" sz="1600" dirty="0" smtClean="0"/>
              <a:t>szakpolitikai szakértői </a:t>
            </a:r>
            <a:r>
              <a:rPr lang="hu-HU" sz="1600" dirty="0"/>
              <a:t>között</a:t>
            </a:r>
            <a:r>
              <a:rPr lang="hu-HU" sz="1600" dirty="0" smtClean="0"/>
              <a:t>.</a:t>
            </a:r>
          </a:p>
          <a:p>
            <a:pPr marL="0" indent="0">
              <a:buNone/>
            </a:pPr>
            <a:endParaRPr lang="hu-HU" sz="1600" dirty="0" smtClean="0"/>
          </a:p>
          <a:p>
            <a:pPr>
              <a:buFont typeface="Wingdings" panose="05000000000000000000" pitchFamily="2" charset="2"/>
              <a:buChar char="q"/>
            </a:pPr>
            <a:r>
              <a:rPr lang="hu-HU" sz="1600" dirty="0"/>
              <a:t>A szakpolitikai tudásanyag és a projektben végrehajtott kutatások eredményei olyan </a:t>
            </a:r>
            <a:r>
              <a:rPr lang="hu-HU" sz="1600" dirty="0" smtClean="0"/>
              <a:t>formában elérhetővé </a:t>
            </a:r>
            <a:r>
              <a:rPr lang="hu-HU" sz="1600" dirty="0"/>
              <a:t>váljanak, amelyek a jövőbeli szakpolitikai tervezést és végrehajtást, valamint </a:t>
            </a:r>
            <a:r>
              <a:rPr lang="hu-HU" sz="1600" dirty="0" smtClean="0"/>
              <a:t>a mindennapos </a:t>
            </a:r>
            <a:r>
              <a:rPr lang="hu-HU" sz="1600" dirty="0"/>
              <a:t>szakmai munkát segíteni tudják (szakmai ajánlások megfogalmazása).</a:t>
            </a:r>
            <a:endParaRPr lang="hu-HU" sz="1600" b="1" dirty="0">
              <a:solidFill>
                <a:srgbClr val="00B050"/>
              </a:solidFill>
            </a:endParaRPr>
          </a:p>
        </p:txBody>
      </p:sp>
      <p:pic>
        <p:nvPicPr>
          <p:cNvPr id="2050" name="Picture 2" descr="E:\Transznacionális együttműködés\Megvalósítás\Kommunikáció\Tollhoz\szechenyi_2020_logo_fekvo_color_nogradient_CMY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188640"/>
            <a:ext cx="1907916" cy="7364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079791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47989" y="44624"/>
            <a:ext cx="7076339" cy="936104"/>
          </a:xfrm>
        </p:spPr>
        <p:txBody>
          <a:bodyPr/>
          <a:lstStyle/>
          <a:p>
            <a:r>
              <a:rPr lang="hu-HU" dirty="0"/>
              <a:t>Az EFOP-5.2.2-17 pályázat</a:t>
            </a:r>
          </a:p>
        </p:txBody>
      </p:sp>
      <p:sp>
        <p:nvSpPr>
          <p:cNvPr id="3" name="Tartalom helye 2"/>
          <p:cNvSpPr>
            <a:spLocks noGrp="1"/>
          </p:cNvSpPr>
          <p:nvPr>
            <p:ph idx="1"/>
          </p:nvPr>
        </p:nvSpPr>
        <p:spPr>
          <a:solidFill>
            <a:schemeClr val="accent6">
              <a:lumMod val="20000"/>
              <a:lumOff val="80000"/>
            </a:schemeClr>
          </a:solidFill>
        </p:spPr>
        <p:txBody>
          <a:bodyPr>
            <a:normAutofit/>
          </a:bodyPr>
          <a:lstStyle/>
          <a:p>
            <a:pPr marL="0" indent="0">
              <a:buNone/>
            </a:pPr>
            <a:r>
              <a:rPr lang="hu-HU" sz="2000" b="1" dirty="0" smtClean="0">
                <a:solidFill>
                  <a:srgbClr val="00B050"/>
                </a:solidFill>
              </a:rPr>
              <a:t>Célcsoport:</a:t>
            </a:r>
          </a:p>
          <a:p>
            <a:pPr>
              <a:buFont typeface="Wingdings" panose="05000000000000000000" pitchFamily="2" charset="2"/>
              <a:buChar char="q"/>
            </a:pPr>
            <a:r>
              <a:rPr lang="hu-HU" sz="1600" dirty="0"/>
              <a:t>h</a:t>
            </a:r>
            <a:r>
              <a:rPr lang="hu-HU" sz="1600" dirty="0" smtClean="0"/>
              <a:t>umán </a:t>
            </a:r>
            <a:r>
              <a:rPr lang="hu-HU" sz="1600" dirty="0"/>
              <a:t>szolgáltatásokat nyújtó állami és nem </a:t>
            </a:r>
            <a:r>
              <a:rPr lang="hu-HU" sz="1600" dirty="0" smtClean="0"/>
              <a:t>állami intézményekben</a:t>
            </a:r>
            <a:r>
              <a:rPr lang="hu-HU" sz="1600" dirty="0"/>
              <a:t>, szervezetekben (kivéve </a:t>
            </a:r>
            <a:r>
              <a:rPr lang="hu-HU" sz="1600" dirty="0" smtClean="0"/>
              <a:t>köznevelési és </a:t>
            </a:r>
            <a:r>
              <a:rPr lang="hu-HU" sz="1600" dirty="0"/>
              <a:t>felsőoktatási intézmények) dolgozó szakemberek, beleértve civil szervezeteket, egyházi </a:t>
            </a:r>
            <a:r>
              <a:rPr lang="hu-HU" sz="1600" dirty="0" smtClean="0"/>
              <a:t>jogi személyeket</a:t>
            </a:r>
            <a:r>
              <a:rPr lang="hu-HU" sz="1600" dirty="0"/>
              <a:t>, önkormányzatokat és nemzetiségi önkormányzatokat (társulásaik és intézményeik is</a:t>
            </a:r>
            <a:r>
              <a:rPr lang="hu-HU" sz="1600" dirty="0" smtClean="0"/>
              <a:t>).</a:t>
            </a:r>
          </a:p>
          <a:p>
            <a:pPr>
              <a:buFont typeface="Wingdings" panose="05000000000000000000" pitchFamily="2" charset="2"/>
              <a:buChar char="q"/>
            </a:pPr>
            <a:endParaRPr lang="hu-HU" sz="1600" dirty="0" smtClean="0"/>
          </a:p>
          <a:p>
            <a:pPr marL="0" indent="0">
              <a:buNone/>
            </a:pPr>
            <a:r>
              <a:rPr lang="hu-HU" sz="2000" b="1" dirty="0" smtClean="0">
                <a:solidFill>
                  <a:srgbClr val="00B050"/>
                </a:solidFill>
              </a:rPr>
              <a:t>Beavatkozási logika:</a:t>
            </a:r>
          </a:p>
          <a:p>
            <a:pPr>
              <a:buFont typeface="Wingdings" panose="05000000000000000000" pitchFamily="2" charset="2"/>
              <a:buChar char="q"/>
            </a:pPr>
            <a:r>
              <a:rPr lang="hu-HU" sz="1600" dirty="0"/>
              <a:t>legalább kettő különböző külföldi országbeli, összesen legalább négy </a:t>
            </a:r>
            <a:r>
              <a:rPr lang="hu-HU" sz="1600" dirty="0" smtClean="0"/>
              <a:t>nemzetközi partnerrel </a:t>
            </a:r>
            <a:r>
              <a:rPr lang="hu-HU" sz="1600" dirty="0"/>
              <a:t>tapasztalatszerzési és együttműködési </a:t>
            </a:r>
            <a:r>
              <a:rPr lang="hu-HU" sz="1600" dirty="0" smtClean="0"/>
              <a:t>terv kidolgozása, a </a:t>
            </a:r>
            <a:r>
              <a:rPr lang="hu-HU" sz="1600" dirty="0"/>
              <a:t>két vagy több országban fellelhető jó szakmai gyakorlatokat </a:t>
            </a:r>
            <a:r>
              <a:rPr lang="hu-HU" sz="1600" dirty="0" smtClean="0"/>
              <a:t>azonosítása, egyeztetése </a:t>
            </a:r>
            <a:r>
              <a:rPr lang="hu-HU" sz="1600" dirty="0"/>
              <a:t>és </a:t>
            </a:r>
            <a:r>
              <a:rPr lang="hu-HU" sz="1600" dirty="0" smtClean="0"/>
              <a:t>kutatás keretében  megismerése.</a:t>
            </a:r>
          </a:p>
          <a:p>
            <a:pPr marL="0" indent="0">
              <a:buNone/>
            </a:pPr>
            <a:endParaRPr lang="hu-HU" sz="1600" dirty="0" smtClean="0"/>
          </a:p>
          <a:p>
            <a:pPr>
              <a:buFont typeface="Wingdings" panose="05000000000000000000" pitchFamily="2" charset="2"/>
              <a:buChar char="q"/>
            </a:pPr>
            <a:r>
              <a:rPr lang="hu-HU" sz="1600" dirty="0"/>
              <a:t>A kutatásról kutatási </a:t>
            </a:r>
            <a:r>
              <a:rPr lang="hu-HU" sz="1600" dirty="0" smtClean="0"/>
              <a:t>zárójelentés </a:t>
            </a:r>
            <a:r>
              <a:rPr lang="hu-HU" sz="1600" dirty="0"/>
              <a:t>(összehasonlító </a:t>
            </a:r>
            <a:r>
              <a:rPr lang="hu-HU" sz="1600" dirty="0" smtClean="0"/>
              <a:t>elemzés) </a:t>
            </a:r>
            <a:r>
              <a:rPr lang="hu-HU" sz="1600" dirty="0" smtClean="0"/>
              <a:t>készítése, a tapasztalatokról leírás </a:t>
            </a:r>
            <a:r>
              <a:rPr lang="hu-HU" sz="1600" dirty="0"/>
              <a:t>és szakmai </a:t>
            </a:r>
            <a:r>
              <a:rPr lang="hu-HU" sz="1600" dirty="0" smtClean="0"/>
              <a:t>ajánlások megfogalmazása, </a:t>
            </a:r>
            <a:r>
              <a:rPr lang="hu-HU" sz="1600" dirty="0"/>
              <a:t>innovációk és szakmai fejlesztések számára.</a:t>
            </a:r>
            <a:endParaRPr lang="hu-HU" sz="1600" b="1" dirty="0">
              <a:solidFill>
                <a:srgbClr val="00B050"/>
              </a:solidFill>
            </a:endParaRPr>
          </a:p>
        </p:txBody>
      </p:sp>
      <p:pic>
        <p:nvPicPr>
          <p:cNvPr id="3074" name="Picture 2" descr="E:\Transznacionális együttműködés\Megvalósítás\Kommunikáció\Tollhoz\szechenyi_2020_logo_fekvo_color_nogradient_CMY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6712" y="202670"/>
            <a:ext cx="1809949" cy="6986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122053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47989" y="44624"/>
            <a:ext cx="6932323" cy="936104"/>
          </a:xfrm>
        </p:spPr>
        <p:txBody>
          <a:bodyPr/>
          <a:lstStyle/>
          <a:p>
            <a:r>
              <a:rPr lang="hu-HU" dirty="0"/>
              <a:t>Az EFOP-5.2.2-17 pályázat</a:t>
            </a:r>
          </a:p>
        </p:txBody>
      </p:sp>
      <p:sp>
        <p:nvSpPr>
          <p:cNvPr id="3" name="Tartalom helye 2"/>
          <p:cNvSpPr>
            <a:spLocks noGrp="1"/>
          </p:cNvSpPr>
          <p:nvPr>
            <p:ph idx="1"/>
          </p:nvPr>
        </p:nvSpPr>
        <p:spPr>
          <a:solidFill>
            <a:schemeClr val="accent6">
              <a:lumMod val="20000"/>
              <a:lumOff val="80000"/>
            </a:schemeClr>
          </a:solidFill>
        </p:spPr>
        <p:txBody>
          <a:bodyPr>
            <a:normAutofit/>
          </a:bodyPr>
          <a:lstStyle/>
          <a:p>
            <a:pPr marL="0" indent="0">
              <a:buNone/>
            </a:pPr>
            <a:r>
              <a:rPr lang="hu-HU" b="1" dirty="0">
                <a:solidFill>
                  <a:srgbClr val="00B050"/>
                </a:solidFill>
              </a:rPr>
              <a:t>A szakmai tartalommal kapcsolatos elvárások</a:t>
            </a:r>
            <a:r>
              <a:rPr lang="hu-HU" b="1" dirty="0" smtClean="0">
                <a:solidFill>
                  <a:srgbClr val="00B050"/>
                </a:solidFill>
              </a:rPr>
              <a:t>:</a:t>
            </a:r>
            <a:endParaRPr lang="hu-HU" b="1" dirty="0">
              <a:solidFill>
                <a:srgbClr val="00B050"/>
              </a:solidFill>
            </a:endParaRPr>
          </a:p>
          <a:p>
            <a:pPr>
              <a:buFont typeface="Wingdings" panose="05000000000000000000" pitchFamily="2" charset="2"/>
              <a:buChar char="q"/>
            </a:pPr>
            <a:r>
              <a:rPr lang="hu-HU" sz="1700" dirty="0"/>
              <a:t>a támogatási kérelemben kiválasztott szolgáltatás (módszer, eljárás) tanulmányozása</a:t>
            </a:r>
          </a:p>
          <a:p>
            <a:pPr>
              <a:buFont typeface="Wingdings" panose="05000000000000000000" pitchFamily="2" charset="2"/>
              <a:buChar char="q"/>
            </a:pPr>
            <a:r>
              <a:rPr lang="hu-HU" sz="1700" dirty="0"/>
              <a:t>évente legalább 6 műhelymunka megtartása kötelező a szakmai megvalósítók és szolgáltatások nyújtásában részt vevők bevonásával;</a:t>
            </a:r>
          </a:p>
          <a:p>
            <a:pPr>
              <a:buFont typeface="Wingdings" panose="05000000000000000000" pitchFamily="2" charset="2"/>
              <a:buChar char="q"/>
            </a:pPr>
            <a:r>
              <a:rPr lang="hu-HU" sz="1700" dirty="0"/>
              <a:t>évente legalább 4 alkalommal a projekt költségvetéséből programterületen megvalósuló hazai tanulmányút vagy más forrásból megvalósuló külföldi tanulmányút szervezése és lebonyolítása legalább 5 hazai szakember részvételével;</a:t>
            </a:r>
          </a:p>
          <a:p>
            <a:pPr>
              <a:buFont typeface="Wingdings" panose="05000000000000000000" pitchFamily="2" charset="2"/>
              <a:buChar char="q"/>
            </a:pPr>
            <a:r>
              <a:rPr lang="hu-HU" sz="1700" dirty="0" err="1"/>
              <a:t>disszemináció</a:t>
            </a:r>
            <a:r>
              <a:rPr lang="hu-HU" sz="1700" dirty="0"/>
              <a:t> keretében a tapasztalatok megosztása a hazai szakemberek körében tréningek, kompetencia fejlesztések formájában legalább 10 fő részvételével;</a:t>
            </a:r>
          </a:p>
          <a:p>
            <a:pPr marL="0" indent="0">
              <a:buNone/>
            </a:pPr>
            <a:endParaRPr lang="hu-HU" sz="2600" dirty="0"/>
          </a:p>
        </p:txBody>
      </p:sp>
      <p:pic>
        <p:nvPicPr>
          <p:cNvPr id="4098" name="Picture 2" descr="E:\Transznacionális együttműködés\Megvalósítás\Kommunikáció\Tollhoz\szechenyi_2020_logo_fekvo_color_nogradient_CMY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6136" y="207568"/>
            <a:ext cx="1865392" cy="720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614520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47989" y="44624"/>
            <a:ext cx="7796419" cy="936104"/>
          </a:xfrm>
        </p:spPr>
        <p:txBody>
          <a:bodyPr/>
          <a:lstStyle/>
          <a:p>
            <a:r>
              <a:rPr lang="hu-HU" dirty="0"/>
              <a:t>Az EFOP-5.2.2-17 pályázat</a:t>
            </a:r>
          </a:p>
        </p:txBody>
      </p:sp>
      <p:sp>
        <p:nvSpPr>
          <p:cNvPr id="3" name="Tartalom helye 2"/>
          <p:cNvSpPr>
            <a:spLocks noGrp="1"/>
          </p:cNvSpPr>
          <p:nvPr>
            <p:ph idx="1"/>
          </p:nvPr>
        </p:nvSpPr>
        <p:spPr>
          <a:solidFill>
            <a:schemeClr val="accent6">
              <a:lumMod val="20000"/>
              <a:lumOff val="80000"/>
            </a:schemeClr>
          </a:solidFill>
        </p:spPr>
        <p:txBody>
          <a:bodyPr>
            <a:normAutofit/>
          </a:bodyPr>
          <a:lstStyle/>
          <a:p>
            <a:pPr>
              <a:buFont typeface="Wingdings" panose="05000000000000000000" pitchFamily="2" charset="2"/>
              <a:buChar char="q"/>
            </a:pPr>
            <a:r>
              <a:rPr lang="hu-HU" sz="1600" dirty="0" err="1"/>
              <a:t>h</a:t>
            </a:r>
            <a:r>
              <a:rPr lang="hu-HU" sz="1600" dirty="0" err="1" smtClean="0"/>
              <a:t>onlapfejlesztés</a:t>
            </a:r>
            <a:r>
              <a:rPr lang="hu-HU" sz="1600" dirty="0" smtClean="0"/>
              <a:t>, </a:t>
            </a:r>
            <a:r>
              <a:rPr lang="hu-HU" sz="1600" dirty="0"/>
              <a:t>a</a:t>
            </a:r>
            <a:r>
              <a:rPr lang="hu-HU" sz="1600" dirty="0" smtClean="0"/>
              <a:t> </a:t>
            </a:r>
            <a:r>
              <a:rPr lang="hu-HU" sz="1600" dirty="0"/>
              <a:t>honlapot folyamatosan kell üzemeltetni és frissíteni a projekt időszak </a:t>
            </a:r>
            <a:r>
              <a:rPr lang="hu-HU" sz="1600" dirty="0" smtClean="0"/>
              <a:t>alatt. </a:t>
            </a:r>
            <a:r>
              <a:rPr lang="pt-BR" sz="1600" dirty="0"/>
              <a:t>A program során legalább </a:t>
            </a:r>
            <a:r>
              <a:rPr lang="pt-BR" sz="1600" dirty="0" smtClean="0"/>
              <a:t>100</a:t>
            </a:r>
            <a:r>
              <a:rPr lang="hu-HU" sz="1600" dirty="0" smtClean="0"/>
              <a:t> bejegyzés </a:t>
            </a:r>
            <a:r>
              <a:rPr lang="hu-HU" sz="1600" dirty="0"/>
              <a:t>feltöltése szükséges. Egy bejegyzés elvárt hossza legalább 800 </a:t>
            </a:r>
            <a:r>
              <a:rPr lang="hu-HU" sz="1600" dirty="0" smtClean="0"/>
              <a:t>karakter.</a:t>
            </a:r>
          </a:p>
          <a:p>
            <a:pPr marL="0" indent="0">
              <a:buNone/>
            </a:pPr>
            <a:endParaRPr lang="hu-HU" sz="1600" dirty="0" smtClean="0"/>
          </a:p>
          <a:p>
            <a:pPr>
              <a:buFont typeface="Wingdings" panose="05000000000000000000" pitchFamily="2" charset="2"/>
              <a:buChar char="q"/>
            </a:pPr>
            <a:r>
              <a:rPr lang="hu-HU" sz="1600" dirty="0" smtClean="0"/>
              <a:t>a projekt </a:t>
            </a:r>
            <a:r>
              <a:rPr lang="hu-HU" sz="1600" dirty="0"/>
              <a:t>végén az együttműködés módszertani és szakmai </a:t>
            </a:r>
            <a:r>
              <a:rPr lang="hu-HU" sz="1600" dirty="0" smtClean="0"/>
              <a:t>összegzése, </a:t>
            </a:r>
            <a:r>
              <a:rPr lang="hu-HU" sz="1600" dirty="0"/>
              <a:t>szakmai ajánlások megfogalmazása legalább </a:t>
            </a:r>
            <a:r>
              <a:rPr lang="hu-HU" sz="1600" dirty="0" smtClean="0"/>
              <a:t>120.000 karakter </a:t>
            </a:r>
            <a:r>
              <a:rPr lang="hu-HU" sz="1600" dirty="0"/>
              <a:t>terjedelemben</a:t>
            </a:r>
            <a:r>
              <a:rPr lang="hu-HU" sz="1600" dirty="0" smtClean="0"/>
              <a:t>;</a:t>
            </a:r>
          </a:p>
          <a:p>
            <a:pPr marL="0" indent="0">
              <a:buNone/>
            </a:pPr>
            <a:endParaRPr lang="hu-HU" sz="1600" dirty="0" smtClean="0"/>
          </a:p>
          <a:p>
            <a:pPr>
              <a:buFont typeface="Wingdings" panose="05000000000000000000" pitchFamily="2" charset="2"/>
              <a:buChar char="q"/>
            </a:pPr>
            <a:r>
              <a:rPr lang="hu-HU" sz="1600" dirty="0"/>
              <a:t>k</a:t>
            </a:r>
            <a:r>
              <a:rPr lang="hu-HU" sz="1600" dirty="0" smtClean="0"/>
              <a:t>utatás </a:t>
            </a:r>
            <a:r>
              <a:rPr lang="hu-HU" sz="1600" dirty="0"/>
              <a:t>megvalósítása a választott szolgáltatási területen legalább két </a:t>
            </a:r>
            <a:r>
              <a:rPr lang="hu-HU" sz="1600" dirty="0" smtClean="0"/>
              <a:t>országban (az egyik Magyarország, a másik egy uniós tagállam)</a:t>
            </a:r>
            <a:r>
              <a:rPr lang="hu-HU" sz="1600" dirty="0"/>
              <a:t> legalább 100-100 fős célcsoport </a:t>
            </a:r>
            <a:r>
              <a:rPr lang="hu-HU" sz="1600" dirty="0" smtClean="0"/>
              <a:t>körében;</a:t>
            </a:r>
          </a:p>
          <a:p>
            <a:pPr marL="0" indent="0">
              <a:buNone/>
            </a:pPr>
            <a:endParaRPr lang="hu-HU" sz="1600" dirty="0" smtClean="0"/>
          </a:p>
          <a:p>
            <a:pPr>
              <a:buFont typeface="Wingdings" panose="05000000000000000000" pitchFamily="2" charset="2"/>
              <a:buChar char="q"/>
            </a:pPr>
            <a:r>
              <a:rPr lang="hu-HU" sz="1600" dirty="0"/>
              <a:t>ö</a:t>
            </a:r>
            <a:r>
              <a:rPr lang="hu-HU" sz="1600" dirty="0" smtClean="0"/>
              <a:t>sszehasonlító </a:t>
            </a:r>
            <a:r>
              <a:rPr lang="hu-HU" sz="1600" dirty="0"/>
              <a:t>kutatási zárójelentés kiadása (on-line kötelező, könyv alakban nem kötelező, </a:t>
            </a:r>
            <a:r>
              <a:rPr lang="hu-HU" sz="1600" dirty="0" smtClean="0"/>
              <a:t>de választható</a:t>
            </a:r>
            <a:r>
              <a:rPr lang="hu-HU" sz="1600" dirty="0"/>
              <a:t>) legalább 120.000 karakter terjedelemben.</a:t>
            </a:r>
            <a:endParaRPr lang="hu-HU" sz="1600" dirty="0" smtClean="0"/>
          </a:p>
          <a:p>
            <a:pPr>
              <a:buFont typeface="Wingdings" panose="05000000000000000000" pitchFamily="2" charset="2"/>
              <a:buChar char="q"/>
            </a:pPr>
            <a:endParaRPr lang="hu-HU" sz="2000" dirty="0" smtClean="0"/>
          </a:p>
          <a:p>
            <a:pPr>
              <a:buFont typeface="Wingdings" panose="05000000000000000000" pitchFamily="2" charset="2"/>
              <a:buChar char="q"/>
            </a:pPr>
            <a:endParaRPr lang="hu-HU" sz="2000" dirty="0" smtClean="0"/>
          </a:p>
          <a:p>
            <a:endParaRPr lang="hu-HU" sz="2000" dirty="0"/>
          </a:p>
        </p:txBody>
      </p:sp>
      <p:pic>
        <p:nvPicPr>
          <p:cNvPr id="5122" name="Picture 2" descr="E:\Transznacionális együttműködés\Megvalósítás\Kommunikáció\Tollhoz\szechenyi_2020_logo_fekvo_color_nogradient_CMY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8144" y="243481"/>
            <a:ext cx="1865393" cy="720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207477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2541" y="28999"/>
            <a:ext cx="8460431" cy="1008112"/>
          </a:xfrm>
        </p:spPr>
        <p:txBody>
          <a:bodyPr>
            <a:normAutofit fontScale="90000"/>
          </a:bodyPr>
          <a:lstStyle/>
          <a:p>
            <a:r>
              <a:rPr lang="hu-HU" sz="1600" dirty="0"/>
              <a:t>A „Soltis Színház vidéki sokszínű kultúra hálózat modelljének kidolgozása nemzetközi együttműködés segítségével „    </a:t>
            </a:r>
            <a:br>
              <a:rPr lang="hu-HU" sz="1600" dirty="0"/>
            </a:br>
            <a:r>
              <a:rPr lang="hu-HU" sz="1600" dirty="0"/>
              <a:t/>
            </a:r>
            <a:br>
              <a:rPr lang="hu-HU" sz="1600" dirty="0"/>
            </a:br>
            <a:r>
              <a:rPr lang="hu-HU" dirty="0" smtClean="0"/>
              <a:t>                                                              </a:t>
            </a:r>
            <a:r>
              <a:rPr lang="hu-HU" sz="1300" dirty="0" smtClean="0">
                <a:solidFill>
                  <a:schemeClr val="accent2"/>
                </a:solidFill>
                <a:effectLst>
                  <a:outerShdw blurRad="38100" dist="38100" dir="2700000" algn="tl">
                    <a:srgbClr val="000000">
                      <a:alpha val="43137"/>
                    </a:srgbClr>
                  </a:outerShdw>
                </a:effectLst>
              </a:rPr>
              <a:t>SOLTIS</a:t>
            </a:r>
            <a:r>
              <a:rPr lang="hu-HU" dirty="0" smtClean="0">
                <a:solidFill>
                  <a:schemeClr val="accent2"/>
                </a:solidFill>
                <a:effectLst>
                  <a:outerShdw blurRad="38100" dist="38100" dir="2700000" algn="tl">
                    <a:srgbClr val="000000">
                      <a:alpha val="43137"/>
                    </a:srgbClr>
                  </a:outerShdw>
                </a:effectLst>
              </a:rPr>
              <a:t> </a:t>
            </a:r>
            <a:r>
              <a:rPr lang="hu-HU" sz="1300" dirty="0" smtClean="0">
                <a:solidFill>
                  <a:schemeClr val="accent2"/>
                </a:solidFill>
                <a:effectLst>
                  <a:outerShdw blurRad="38100" dist="38100" dir="2700000" algn="tl">
                    <a:srgbClr val="000000">
                      <a:alpha val="43137"/>
                    </a:srgbClr>
                  </a:outerShdw>
                </a:effectLst>
              </a:rPr>
              <a:t>SZÍNHÁZ</a:t>
            </a:r>
            <a:endParaRPr lang="hu-HU" sz="1300" dirty="0">
              <a:solidFill>
                <a:schemeClr val="accent2"/>
              </a:solidFill>
              <a:effectLst>
                <a:outerShdw blurRad="38100" dist="38100" dir="2700000" algn="tl">
                  <a:srgbClr val="000000">
                    <a:alpha val="43137"/>
                  </a:srgbClr>
                </a:outerShdw>
              </a:effectLst>
            </a:endParaRPr>
          </a:p>
        </p:txBody>
      </p:sp>
      <p:sp>
        <p:nvSpPr>
          <p:cNvPr id="3" name="Tartalom helye 2"/>
          <p:cNvSpPr>
            <a:spLocks noGrp="1"/>
          </p:cNvSpPr>
          <p:nvPr>
            <p:ph idx="1"/>
          </p:nvPr>
        </p:nvSpPr>
        <p:spPr>
          <a:solidFill>
            <a:schemeClr val="accent6">
              <a:lumMod val="20000"/>
              <a:lumOff val="80000"/>
            </a:schemeClr>
          </a:solidFill>
          <a:effectLst>
            <a:innerShdw blurRad="63500" dist="50800" dir="16200000">
              <a:prstClr val="black">
                <a:alpha val="50000"/>
              </a:prstClr>
            </a:innerShdw>
          </a:effectLst>
        </p:spPr>
        <p:txBody>
          <a:bodyPr>
            <a:normAutofit/>
          </a:bodyPr>
          <a:lstStyle/>
          <a:p>
            <a:pPr marL="0" indent="0" algn="ctr">
              <a:buNone/>
            </a:pPr>
            <a:r>
              <a:rPr lang="hu-HU" sz="43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 projekt</a:t>
            </a:r>
          </a:p>
          <a:p>
            <a:pPr marL="0" indent="0">
              <a:buNone/>
            </a:pPr>
            <a:r>
              <a:rPr lang="hu-HU"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outerShdw blurRad="38100" dist="38100" dir="2700000" algn="tl">
                    <a:srgbClr val="000000">
                      <a:alpha val="43137"/>
                    </a:srgbClr>
                  </a:outerShdw>
                </a:effectLst>
              </a:rPr>
              <a:t>A </a:t>
            </a:r>
            <a:r>
              <a:rPr lang="hu-HU" b="1" i="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outerShdw blurRad="38100" dist="38100" dir="2700000" algn="tl">
                    <a:srgbClr val="000000">
                      <a:alpha val="43137"/>
                    </a:srgbClr>
                  </a:outerShdw>
                </a:effectLst>
              </a:rPr>
              <a:t>szakmai terv részletei</a:t>
            </a:r>
            <a:endParaRPr lang="hu-HU" b="1" dirty="0">
              <a:ln w="1905"/>
              <a:solidFill>
                <a:srgbClr val="00B050"/>
              </a:solidFill>
              <a:effectLst>
                <a:innerShdw blurRad="69850" dist="43180" dir="5400000">
                  <a:srgbClr val="000000">
                    <a:alpha val="65000"/>
                  </a:srgbClr>
                </a:innerShdw>
              </a:effectLst>
            </a:endParaRPr>
          </a:p>
          <a:p>
            <a:pPr marL="0" indent="0">
              <a:buNone/>
            </a:pPr>
            <a:r>
              <a:rPr lang="hu-HU" sz="2200" b="1" dirty="0" smtClean="0">
                <a:ln w="1905"/>
                <a:solidFill>
                  <a:srgbClr val="00B050"/>
                </a:solidFill>
                <a:effectLst>
                  <a:innerShdw blurRad="69850" dist="43180" dir="5400000">
                    <a:srgbClr val="000000">
                      <a:alpha val="65000"/>
                    </a:srgbClr>
                  </a:innerShdw>
                </a:effectLst>
              </a:rPr>
              <a:t>A probléma bemutatása:</a:t>
            </a:r>
            <a:endParaRPr lang="hu-HU" sz="2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pPr>
              <a:buFont typeface="Wingdings" panose="05000000000000000000" pitchFamily="2" charset="2"/>
              <a:buChar char="q"/>
            </a:pPr>
            <a:r>
              <a:rPr lang="hu-HU" sz="1600" dirty="0"/>
              <a:t>Mai világunkban nagyon fontos, hogy a különböző kommunikációs eszközök gyakran egyoldalú kínálatával szemben olyan programokat tudjunk biztosítani a kistelepüléseken, de akár városokban élők számára is, melyek élő előadásokban, különböző műfajok, szórakoztatási formák összegyúrásával maradandó, tartalmas élményt kínáló, akár ismeretterjesztő tartalmú, szórakoztató időtöltést biztosítanak kicsiknek, nagyoknak egyaránt. </a:t>
            </a:r>
          </a:p>
        </p:txBody>
      </p:sp>
      <p:pic>
        <p:nvPicPr>
          <p:cNvPr id="4" name="Kép 3" descr="http://soltisszinhaz.hu/graph/logo.gif"/>
          <p:cNvPicPr/>
          <p:nvPr/>
        </p:nvPicPr>
        <p:blipFill>
          <a:blip r:embed="rId2">
            <a:extLst>
              <a:ext uri="{28A0092B-C50C-407E-A947-70E740481C1C}">
                <a14:useLocalDpi xmlns:a14="http://schemas.microsoft.com/office/drawing/2010/main" val="0"/>
              </a:ext>
            </a:extLst>
          </a:blip>
          <a:srcRect/>
          <a:stretch>
            <a:fillRect/>
          </a:stretch>
        </p:blipFill>
        <p:spPr bwMode="auto">
          <a:xfrm>
            <a:off x="5228656" y="332656"/>
            <a:ext cx="650068" cy="648072"/>
          </a:xfrm>
          <a:prstGeom prst="rect">
            <a:avLst/>
          </a:prstGeom>
          <a:noFill/>
          <a:ln>
            <a:noFill/>
          </a:ln>
        </p:spPr>
      </p:pic>
    </p:spTree>
    <p:extLst>
      <p:ext uri="{BB962C8B-B14F-4D97-AF65-F5344CB8AC3E}">
        <p14:creationId xmlns:p14="http://schemas.microsoft.com/office/powerpoint/2010/main" val="6007345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solidFill>
            <a:schemeClr val="accent6">
              <a:lumMod val="20000"/>
              <a:lumOff val="80000"/>
            </a:schemeClr>
          </a:solidFill>
        </p:spPr>
        <p:txBody>
          <a:bodyPr>
            <a:normAutofit/>
          </a:bodyPr>
          <a:lstStyle/>
          <a:p>
            <a:pPr>
              <a:buFont typeface="Wingdings" panose="05000000000000000000" pitchFamily="2" charset="2"/>
              <a:buChar char="q"/>
            </a:pPr>
            <a:r>
              <a:rPr lang="hu-HU" sz="1700" dirty="0"/>
              <a:t>e</a:t>
            </a:r>
            <a:r>
              <a:rPr lang="hu-HU" sz="1700" dirty="0" smtClean="0"/>
              <a:t>gyre </a:t>
            </a:r>
            <a:r>
              <a:rPr lang="hu-HU" sz="1700" dirty="0"/>
              <a:t>nyilvánvalóbb, hogy nagyon fontos elsősorban a körülöttünk élő nemzetek minél alaposabb megismerése, hiszen látható, hogy bonyolult világunkban az egymásra utaltság és összefogás megkerülhetetlen tény. A különböző népek gondolkodásmódja, cselekedeteinek motivációja, mentalitása visszavezethető az adott nép kultúrájára is, így ennek megismerése számunkra az egymás megértésének fontos eleme lehet. </a:t>
            </a:r>
            <a:endParaRPr lang="hu-HU" sz="1700" dirty="0" smtClean="0"/>
          </a:p>
          <a:p>
            <a:pPr marL="0" indent="0">
              <a:buNone/>
            </a:pPr>
            <a:r>
              <a:rPr lang="hu-HU" sz="2000" b="1" dirty="0" smtClean="0">
                <a:ln w="1905"/>
                <a:solidFill>
                  <a:srgbClr val="00B050"/>
                </a:solidFill>
                <a:effectLst>
                  <a:innerShdw blurRad="69850" dist="43180" dir="5400000">
                    <a:srgbClr val="000000">
                      <a:alpha val="65000"/>
                    </a:srgbClr>
                  </a:innerShdw>
                </a:effectLst>
              </a:rPr>
              <a:t>A probléma kezelésének eszközei, a projekt célja:</a:t>
            </a:r>
          </a:p>
          <a:p>
            <a:pPr>
              <a:buFont typeface="Wingdings" panose="05000000000000000000" pitchFamily="2" charset="2"/>
              <a:buChar char="q"/>
            </a:pPr>
            <a:r>
              <a:rPr lang="hu-HU" sz="1600" dirty="0"/>
              <a:t>egyrészt olyan komplex tematikájú közösségi alkalmak kitalálása, kigondolása, melyek több művészeti, kulturális és egyéb szervezet együttműködésével jönnek létre, másrészt olyan műsorok (színdarabok, irodalmi művek, zeneművek, táncdarabok stb.) bemutatása, melyek nemzetiségek, illetve a az együttműködő partnerek országainak kultúráját közelebb hozzák a közönséghez. Ez </a:t>
            </a:r>
            <a:r>
              <a:rPr lang="hu-HU" sz="1600" dirty="0" smtClean="0"/>
              <a:t>egyben közösségszervezést </a:t>
            </a:r>
            <a:r>
              <a:rPr lang="hu-HU" sz="1600" dirty="0"/>
              <a:t>is jelent, mivel számítunk mozgalmunkhoz való csatlakozásokra is. </a:t>
            </a:r>
            <a:endParaRPr lang="hu-HU" sz="1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pPr>
              <a:buFont typeface="Wingdings" panose="05000000000000000000" pitchFamily="2" charset="2"/>
              <a:buChar char="q"/>
            </a:pPr>
            <a:endParaRPr lang="hu-HU" sz="2000" dirty="0" smtClean="0"/>
          </a:p>
          <a:p>
            <a:pPr>
              <a:buFont typeface="Wingdings" panose="05000000000000000000" pitchFamily="2" charset="2"/>
              <a:buChar char="q"/>
            </a:pPr>
            <a:endParaRPr lang="hu-HU" sz="2000" dirty="0"/>
          </a:p>
        </p:txBody>
      </p:sp>
      <p:sp>
        <p:nvSpPr>
          <p:cNvPr id="4" name="Cím 1"/>
          <p:cNvSpPr>
            <a:spLocks noGrp="1"/>
          </p:cNvSpPr>
          <p:nvPr>
            <p:ph type="title"/>
          </p:nvPr>
        </p:nvSpPr>
        <p:spPr>
          <a:xfrm>
            <a:off x="21831" y="183958"/>
            <a:ext cx="8363272" cy="936104"/>
          </a:xfrm>
        </p:spPr>
        <p:txBody>
          <a:bodyPr>
            <a:normAutofit fontScale="90000"/>
          </a:bodyPr>
          <a:lstStyle/>
          <a:p>
            <a:r>
              <a:rPr lang="hu-HU" sz="1600" dirty="0"/>
              <a:t>A „Soltis Színház vidéki sokszínű kultúra hálózat modelljének kidolgozása nemzetközi együttműködés segítségével „    </a:t>
            </a:r>
            <a:r>
              <a:rPr lang="hu-HU" dirty="0"/>
              <a:t/>
            </a:r>
            <a:br>
              <a:rPr lang="hu-HU" dirty="0"/>
            </a:br>
            <a:r>
              <a:rPr lang="hu-HU" dirty="0" smtClean="0"/>
              <a:t>                                                              </a:t>
            </a:r>
            <a:br>
              <a:rPr lang="hu-HU" dirty="0" smtClean="0"/>
            </a:br>
            <a:r>
              <a:rPr lang="hu-HU" dirty="0"/>
              <a:t> </a:t>
            </a:r>
            <a:r>
              <a:rPr lang="hu-HU" dirty="0" smtClean="0"/>
              <a:t>                                                            </a:t>
            </a:r>
            <a:r>
              <a:rPr lang="hu-HU" sz="1300" dirty="0" smtClean="0">
                <a:solidFill>
                  <a:schemeClr val="accent2"/>
                </a:solidFill>
                <a:effectLst>
                  <a:outerShdw blurRad="38100" dist="38100" dir="2700000" algn="tl">
                    <a:srgbClr val="000000">
                      <a:alpha val="43137"/>
                    </a:srgbClr>
                  </a:outerShdw>
                </a:effectLst>
              </a:rPr>
              <a:t>SOLTIS</a:t>
            </a:r>
            <a:r>
              <a:rPr lang="hu-HU" dirty="0" smtClean="0">
                <a:solidFill>
                  <a:schemeClr val="accent2"/>
                </a:solidFill>
                <a:effectLst>
                  <a:outerShdw blurRad="38100" dist="38100" dir="2700000" algn="tl">
                    <a:srgbClr val="000000">
                      <a:alpha val="43137"/>
                    </a:srgbClr>
                  </a:outerShdw>
                </a:effectLst>
              </a:rPr>
              <a:t> </a:t>
            </a:r>
            <a:r>
              <a:rPr lang="hu-HU" sz="1300" dirty="0" smtClean="0">
                <a:solidFill>
                  <a:schemeClr val="accent2"/>
                </a:solidFill>
                <a:effectLst>
                  <a:outerShdw blurRad="38100" dist="38100" dir="2700000" algn="tl">
                    <a:srgbClr val="000000">
                      <a:alpha val="43137"/>
                    </a:srgbClr>
                  </a:outerShdw>
                </a:effectLst>
              </a:rPr>
              <a:t>SZÍNHÁZ</a:t>
            </a:r>
            <a:endParaRPr lang="hu-HU" sz="1300" dirty="0">
              <a:solidFill>
                <a:schemeClr val="accent2"/>
              </a:solidFill>
              <a:effectLst>
                <a:outerShdw blurRad="38100" dist="38100" dir="2700000" algn="tl">
                  <a:srgbClr val="000000">
                    <a:alpha val="43137"/>
                  </a:srgbClr>
                </a:outerShdw>
              </a:effectLst>
            </a:endParaRPr>
          </a:p>
        </p:txBody>
      </p:sp>
      <p:pic>
        <p:nvPicPr>
          <p:cNvPr id="5" name="Kép 4" descr="http://soltisszinhaz.hu/graph/logo.gif"/>
          <p:cNvPicPr/>
          <p:nvPr/>
        </p:nvPicPr>
        <p:blipFill>
          <a:blip r:embed="rId2">
            <a:extLst>
              <a:ext uri="{28A0092B-C50C-407E-A947-70E740481C1C}">
                <a14:useLocalDpi xmlns:a14="http://schemas.microsoft.com/office/drawing/2010/main" val="0"/>
              </a:ext>
            </a:extLst>
          </a:blip>
          <a:srcRect/>
          <a:stretch>
            <a:fillRect/>
          </a:stretch>
        </p:blipFill>
        <p:spPr bwMode="auto">
          <a:xfrm>
            <a:off x="5194920" y="327974"/>
            <a:ext cx="650068" cy="648072"/>
          </a:xfrm>
          <a:prstGeom prst="rect">
            <a:avLst/>
          </a:prstGeom>
          <a:noFill/>
          <a:ln>
            <a:noFill/>
          </a:ln>
        </p:spPr>
      </p:pic>
    </p:spTree>
    <p:extLst>
      <p:ext uri="{BB962C8B-B14F-4D97-AF65-F5344CB8AC3E}">
        <p14:creationId xmlns:p14="http://schemas.microsoft.com/office/powerpoint/2010/main" val="67635073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80043" y="163414"/>
            <a:ext cx="8444491" cy="1346593"/>
          </a:xfrm>
        </p:spPr>
        <p:txBody>
          <a:bodyPr>
            <a:normAutofit fontScale="90000"/>
          </a:bodyPr>
          <a:lstStyle/>
          <a:p>
            <a:r>
              <a:rPr lang="hu-HU" sz="1400" dirty="0"/>
              <a:t>A </a:t>
            </a:r>
            <a:r>
              <a:rPr lang="hu-HU" sz="1400" dirty="0" smtClean="0"/>
              <a:t>Soltis </a:t>
            </a:r>
            <a:r>
              <a:rPr lang="hu-HU" sz="1400" dirty="0"/>
              <a:t>Színház </a:t>
            </a:r>
            <a:r>
              <a:rPr lang="hu-HU" sz="1400" dirty="0" smtClean="0"/>
              <a:t>„vidéki </a:t>
            </a:r>
            <a:r>
              <a:rPr lang="hu-HU" sz="1400" dirty="0"/>
              <a:t>sokszínű kultúra </a:t>
            </a:r>
            <a:r>
              <a:rPr lang="hu-HU" sz="1400" dirty="0" smtClean="0"/>
              <a:t>hálózat” </a:t>
            </a:r>
            <a:r>
              <a:rPr lang="hu-HU" sz="1400" dirty="0"/>
              <a:t>modelljének kidolgozása nemzetközi együttműködés segítségével </a:t>
            </a:r>
            <a:r>
              <a:rPr lang="hu-HU" sz="1400" dirty="0" smtClean="0"/>
              <a:t>„</a:t>
            </a:r>
            <a:br>
              <a:rPr lang="hu-HU" sz="1400" dirty="0" smtClean="0"/>
            </a:br>
            <a:r>
              <a:rPr lang="hu-HU" sz="1400" dirty="0"/>
              <a:t/>
            </a:r>
            <a:br>
              <a:rPr lang="hu-HU" sz="1400" dirty="0"/>
            </a:br>
            <a:r>
              <a:rPr lang="hu-HU" sz="1400" dirty="0" smtClean="0"/>
              <a:t/>
            </a:r>
            <a:br>
              <a:rPr lang="hu-HU" sz="1400" dirty="0" smtClean="0"/>
            </a:br>
            <a:r>
              <a:rPr lang="hu-HU" sz="1400" dirty="0" smtClean="0"/>
              <a:t>                                                                                             </a:t>
            </a:r>
            <a:br>
              <a:rPr lang="hu-HU" sz="1400" dirty="0" smtClean="0"/>
            </a:br>
            <a:r>
              <a:rPr lang="hu-HU" sz="1400" dirty="0"/>
              <a:t> </a:t>
            </a:r>
            <a:r>
              <a:rPr lang="hu-HU" sz="1400" dirty="0" smtClean="0"/>
              <a:t>                                                                                              </a:t>
            </a:r>
            <a:r>
              <a:rPr lang="hu-HU" sz="1300" dirty="0">
                <a:solidFill>
                  <a:schemeClr val="accent2"/>
                </a:solidFill>
                <a:effectLst>
                  <a:outerShdw blurRad="38100" dist="38100" dir="2700000" algn="tl">
                    <a:srgbClr val="000000">
                      <a:alpha val="43137"/>
                    </a:srgbClr>
                  </a:outerShdw>
                </a:effectLst>
              </a:rPr>
              <a:t>Soltis Színház</a:t>
            </a:r>
            <a:r>
              <a:rPr lang="hu-HU" sz="1400" dirty="0"/>
              <a:t/>
            </a:r>
            <a:br>
              <a:rPr lang="hu-HU" sz="1400" dirty="0"/>
            </a:br>
            <a:r>
              <a:rPr lang="hu-HU" sz="1400" dirty="0" smtClean="0"/>
              <a:t/>
            </a:r>
            <a:br>
              <a:rPr lang="hu-HU" sz="1400" dirty="0" smtClean="0"/>
            </a:br>
            <a:endParaRPr lang="hu-HU" sz="1400" dirty="0"/>
          </a:p>
        </p:txBody>
      </p:sp>
      <p:sp>
        <p:nvSpPr>
          <p:cNvPr id="3" name="Tartalom helye 2"/>
          <p:cNvSpPr>
            <a:spLocks noGrp="1"/>
          </p:cNvSpPr>
          <p:nvPr>
            <p:ph idx="1"/>
          </p:nvPr>
        </p:nvSpPr>
        <p:spPr>
          <a:xfrm>
            <a:off x="421105" y="1600200"/>
            <a:ext cx="8229600" cy="4525963"/>
          </a:xfrm>
          <a:solidFill>
            <a:schemeClr val="accent6">
              <a:lumMod val="20000"/>
              <a:lumOff val="80000"/>
            </a:schemeClr>
          </a:solidFill>
        </p:spPr>
        <p:txBody>
          <a:bodyPr>
            <a:normAutofit/>
          </a:bodyPr>
          <a:lstStyle/>
          <a:p>
            <a:pPr marL="0" indent="0">
              <a:lnSpc>
                <a:spcPct val="90000"/>
              </a:lnSpc>
              <a:buNone/>
            </a:pPr>
            <a:r>
              <a:rPr lang="hu-HU" sz="1900" b="1" dirty="0">
                <a:ln w="1905"/>
                <a:solidFill>
                  <a:srgbClr val="00B050"/>
                </a:solidFill>
                <a:effectLst>
                  <a:innerShdw blurRad="69850" dist="43180" dir="5400000">
                    <a:srgbClr val="000000">
                      <a:alpha val="65000"/>
                    </a:srgbClr>
                  </a:innerShdw>
                </a:effectLst>
              </a:rPr>
              <a:t>A </a:t>
            </a:r>
            <a:r>
              <a:rPr lang="hu-HU" sz="1900" b="1" dirty="0" smtClean="0">
                <a:ln w="1905"/>
                <a:solidFill>
                  <a:srgbClr val="00B050"/>
                </a:solidFill>
                <a:effectLst>
                  <a:innerShdw blurRad="69850" dist="43180" dir="5400000">
                    <a:srgbClr val="000000">
                      <a:alpha val="65000"/>
                    </a:srgbClr>
                  </a:innerShdw>
                </a:effectLst>
              </a:rPr>
              <a:t>pályázatban együttműködő </a:t>
            </a:r>
            <a:r>
              <a:rPr lang="hu-HU" sz="1900" b="1" dirty="0">
                <a:ln w="1905"/>
                <a:solidFill>
                  <a:srgbClr val="00B050"/>
                </a:solidFill>
                <a:effectLst>
                  <a:innerShdw blurRad="69850" dist="43180" dir="5400000">
                    <a:srgbClr val="000000">
                      <a:alpha val="65000"/>
                    </a:srgbClr>
                  </a:innerShdw>
                </a:effectLst>
              </a:rPr>
              <a:t>partnerek</a:t>
            </a:r>
            <a:r>
              <a:rPr lang="hu-HU" sz="1900" b="1" dirty="0" smtClean="0">
                <a:ln w="1905"/>
                <a:solidFill>
                  <a:srgbClr val="00B050"/>
                </a:solidFill>
                <a:effectLst>
                  <a:innerShdw blurRad="69850" dist="43180" dir="5400000">
                    <a:srgbClr val="000000">
                      <a:alpha val="65000"/>
                    </a:srgbClr>
                  </a:innerShdw>
                </a:effectLst>
              </a:rPr>
              <a:t>:</a:t>
            </a:r>
          </a:p>
          <a:p>
            <a:pPr marL="0" indent="0">
              <a:lnSpc>
                <a:spcPct val="90000"/>
              </a:lnSpc>
              <a:buNone/>
            </a:pPr>
            <a:endParaRPr lang="hu-HU" sz="1900" dirty="0" smtClean="0">
              <a:ln w="1905"/>
              <a:solidFill>
                <a:srgbClr val="00B050"/>
              </a:solidFill>
              <a:effectLst>
                <a:innerShdw blurRad="69850" dist="43180" dir="5400000">
                  <a:srgbClr val="000000">
                    <a:alpha val="65000"/>
                  </a:srgbClr>
                </a:innerShdw>
              </a:effectLst>
            </a:endParaRPr>
          </a:p>
          <a:p>
            <a:pPr>
              <a:lnSpc>
                <a:spcPct val="90000"/>
              </a:lnSpc>
              <a:buFont typeface="Wingdings" panose="05000000000000000000" pitchFamily="2" charset="2"/>
              <a:buChar char="q"/>
            </a:pPr>
            <a:r>
              <a:rPr lang="hu-HU" sz="1900" b="1" dirty="0"/>
              <a:t>Bodor Péter </a:t>
            </a:r>
            <a:r>
              <a:rPr lang="hu-HU" sz="1900" b="1" dirty="0" smtClean="0"/>
              <a:t>Művelődési </a:t>
            </a:r>
            <a:r>
              <a:rPr lang="hu-HU" sz="1900" b="1" dirty="0"/>
              <a:t>Egyesület (</a:t>
            </a:r>
            <a:r>
              <a:rPr lang="hu-HU" sz="1900" b="1" dirty="0" err="1"/>
              <a:t>Erdőszentgyörgy</a:t>
            </a:r>
            <a:r>
              <a:rPr lang="hu-HU" sz="1900" b="1" dirty="0"/>
              <a:t>, Románia</a:t>
            </a:r>
            <a:r>
              <a:rPr lang="hu-HU" sz="1900" b="1" dirty="0" smtClean="0"/>
              <a:t>):</a:t>
            </a:r>
          </a:p>
          <a:p>
            <a:pPr marL="400050" lvl="1" indent="0">
              <a:buNone/>
            </a:pPr>
            <a:r>
              <a:rPr lang="hu-HU" sz="1600" dirty="0" smtClean="0"/>
              <a:t>Az egyesület létrejöttét a kisváros pedagógusainak,tisztviselőinek egy 22 tagú csoportja kezdeményezte azzal a céllal, hogy a vegyes lakosságú (75% magyar, 25% román és más etnikum) </a:t>
            </a:r>
            <a:r>
              <a:rPr lang="hu-HU" sz="1600" dirty="0" err="1" smtClean="0"/>
              <a:t>Erdőszentgyörgyön</a:t>
            </a:r>
            <a:r>
              <a:rPr lang="hu-HU" sz="1600" dirty="0" smtClean="0"/>
              <a:t> a magyar nyelv és kultúra értékeit életben tartsa, terjessze, népszerűsítse, ezzel erősítse a magyar anyanyelvű </a:t>
            </a:r>
            <a:r>
              <a:rPr lang="hu-HU" sz="1600" dirty="0"/>
              <a:t>lakosság identitástudatát. A színvonalas műkedvelő </a:t>
            </a:r>
            <a:r>
              <a:rPr lang="hu-HU" sz="1600" dirty="0" smtClean="0"/>
              <a:t>színjátszás sok </a:t>
            </a:r>
            <a:r>
              <a:rPr lang="hu-HU" sz="1600" dirty="0"/>
              <a:t>más szerepe mellett jelentős eszköze lehet a magyar nyelvű művelődésnek, mind a </a:t>
            </a:r>
            <a:r>
              <a:rPr lang="hu-HU" sz="1600" dirty="0" smtClean="0"/>
              <a:t>szereplők, mind </a:t>
            </a:r>
            <a:r>
              <a:rPr lang="hu-HU" sz="1600" dirty="0"/>
              <a:t>pedig a nézők számára, annál is inkább, mert ennek </a:t>
            </a:r>
            <a:r>
              <a:rPr lang="hu-HU" sz="1600" dirty="0" smtClean="0"/>
              <a:t>ezen a vidéken </a:t>
            </a:r>
            <a:r>
              <a:rPr lang="hu-HU" sz="1600" dirty="0"/>
              <a:t>jelentős hagyománya van</a:t>
            </a:r>
            <a:r>
              <a:rPr lang="hu-HU" sz="1600" dirty="0" smtClean="0"/>
              <a:t>. 2003 óta van kapcsolatuk a Soltis Lajos Színházzal</a:t>
            </a:r>
            <a:r>
              <a:rPr lang="hu-HU" sz="1900" dirty="0" smtClean="0"/>
              <a:t>.</a:t>
            </a:r>
            <a:endParaRPr lang="hu-HU" sz="1900" dirty="0"/>
          </a:p>
        </p:txBody>
      </p:sp>
      <p:sp>
        <p:nvSpPr>
          <p:cNvPr id="6" name="Cím 1"/>
          <p:cNvSpPr txBox="1">
            <a:spLocks/>
          </p:cNvSpPr>
          <p:nvPr/>
        </p:nvSpPr>
        <p:spPr>
          <a:xfrm>
            <a:off x="120653" y="-891480"/>
            <a:ext cx="8363272" cy="1080119"/>
          </a:xfrm>
          <a:prstGeom prst="rect">
            <a:avLst/>
          </a:prstGeom>
        </p:spPr>
        <p:txBody>
          <a:bodyPr vert="horz" lIns="91440" tIns="45720" rIns="91440" bIns="45720" rtlCol="0" anchor="ctr">
            <a:normAutofit fontScale="60000" lnSpcReduction="20000"/>
          </a:bodyPr>
          <a:lstStyle>
            <a:lvl1pPr algn="l" defTabSz="914400" rtl="0" eaLnBrk="1" latinLnBrk="0" hangingPunct="1">
              <a:spcBef>
                <a:spcPct val="0"/>
              </a:spcBef>
              <a:buNone/>
              <a:defRPr sz="2400" b="1" kern="1200" cap="all" baseline="0">
                <a:solidFill>
                  <a:schemeClr val="bg1"/>
                </a:solidFill>
                <a:latin typeface="Arial" panose="020B0604020202020204" pitchFamily="34" charset="0"/>
                <a:ea typeface="+mj-ea"/>
                <a:cs typeface="Arial" panose="020B0604020202020204" pitchFamily="34" charset="0"/>
              </a:defRPr>
            </a:lvl1pPr>
          </a:lstStyle>
          <a:p>
            <a:r>
              <a:rPr lang="hu-HU" dirty="0" smtClean="0"/>
              <a:t>                                                              </a:t>
            </a:r>
            <a:br>
              <a:rPr lang="hu-HU" dirty="0" smtClean="0"/>
            </a:br>
            <a:r>
              <a:rPr lang="hu-HU" dirty="0" smtClean="0"/>
              <a:t>                                                       </a:t>
            </a:r>
          </a:p>
          <a:p>
            <a:endParaRPr lang="hu-HU" sz="1300" dirty="0">
              <a:solidFill>
                <a:schemeClr val="accent2"/>
              </a:solidFill>
              <a:effectLst>
                <a:outerShdw blurRad="38100" dist="38100" dir="2700000" algn="tl">
                  <a:srgbClr val="000000">
                    <a:alpha val="43137"/>
                  </a:srgbClr>
                </a:outerShdw>
              </a:effectLst>
            </a:endParaRPr>
          </a:p>
          <a:p>
            <a:r>
              <a:rPr lang="hu-HU" sz="1300" dirty="0" smtClean="0">
                <a:solidFill>
                  <a:schemeClr val="accent2"/>
                </a:solidFill>
                <a:effectLst>
                  <a:outerShdw blurRad="38100" dist="38100" dir="2700000" algn="tl">
                    <a:srgbClr val="000000">
                      <a:alpha val="43137"/>
                    </a:srgbClr>
                  </a:outerShdw>
                </a:effectLst>
              </a:rPr>
              <a:t>                                                                                                                                    </a:t>
            </a:r>
          </a:p>
          <a:p>
            <a:endParaRPr lang="hu-HU" sz="1300" dirty="0">
              <a:solidFill>
                <a:schemeClr val="accent2"/>
              </a:solidFill>
              <a:effectLst>
                <a:outerShdw blurRad="38100" dist="38100" dir="2700000" algn="tl">
                  <a:srgbClr val="000000">
                    <a:alpha val="43137"/>
                  </a:srgbClr>
                </a:outerShdw>
              </a:effectLst>
            </a:endParaRPr>
          </a:p>
          <a:p>
            <a:endParaRPr lang="hu-HU" sz="1300" dirty="0" smtClean="0">
              <a:solidFill>
                <a:schemeClr val="accent2"/>
              </a:solidFill>
              <a:effectLst>
                <a:outerShdw blurRad="38100" dist="38100" dir="2700000" algn="tl">
                  <a:srgbClr val="000000">
                    <a:alpha val="43137"/>
                  </a:srgbClr>
                </a:outerShdw>
              </a:effectLst>
            </a:endParaRPr>
          </a:p>
          <a:p>
            <a:endParaRPr lang="hu-HU" sz="1300" dirty="0">
              <a:solidFill>
                <a:schemeClr val="accent2"/>
              </a:solidFill>
              <a:effectLst>
                <a:outerShdw blurRad="38100" dist="38100" dir="2700000" algn="tl">
                  <a:srgbClr val="000000">
                    <a:alpha val="43137"/>
                  </a:srgbClr>
                </a:outerShdw>
              </a:effectLst>
            </a:endParaRPr>
          </a:p>
          <a:p>
            <a:r>
              <a:rPr lang="hu-HU" sz="1300" dirty="0" smtClean="0">
                <a:solidFill>
                  <a:schemeClr val="accent2"/>
                </a:solidFill>
                <a:effectLst>
                  <a:outerShdw blurRad="38100" dist="38100" dir="2700000" algn="tl">
                    <a:srgbClr val="000000">
                      <a:alpha val="43137"/>
                    </a:srgbClr>
                  </a:outerShdw>
                </a:effectLst>
              </a:rPr>
              <a:t> </a:t>
            </a:r>
            <a:endParaRPr lang="hu-HU" sz="1300" dirty="0">
              <a:solidFill>
                <a:schemeClr val="accent2"/>
              </a:solidFill>
              <a:effectLst>
                <a:outerShdw blurRad="38100" dist="38100" dir="2700000" algn="tl">
                  <a:srgbClr val="000000">
                    <a:alpha val="43137"/>
                  </a:srgbClr>
                </a:outerShdw>
              </a:effectLst>
            </a:endParaRPr>
          </a:p>
        </p:txBody>
      </p:sp>
      <p:pic>
        <p:nvPicPr>
          <p:cNvPr id="7" name="Kép 6" descr="http://soltisszinhaz.hu/graph/logo.gif"/>
          <p:cNvPicPr/>
          <p:nvPr/>
        </p:nvPicPr>
        <p:blipFill>
          <a:blip r:embed="rId2">
            <a:extLst>
              <a:ext uri="{28A0092B-C50C-407E-A947-70E740481C1C}">
                <a14:useLocalDpi xmlns:a14="http://schemas.microsoft.com/office/drawing/2010/main" val="0"/>
              </a:ext>
            </a:extLst>
          </a:blip>
          <a:srcRect/>
          <a:stretch>
            <a:fillRect/>
          </a:stretch>
        </p:blipFill>
        <p:spPr bwMode="auto">
          <a:xfrm>
            <a:off x="4860032" y="260648"/>
            <a:ext cx="650068" cy="648072"/>
          </a:xfrm>
          <a:prstGeom prst="rect">
            <a:avLst/>
          </a:prstGeom>
          <a:noFill/>
          <a:ln>
            <a:noFill/>
          </a:ln>
        </p:spPr>
      </p:pic>
    </p:spTree>
    <p:extLst>
      <p:ext uri="{BB962C8B-B14F-4D97-AF65-F5344CB8AC3E}">
        <p14:creationId xmlns:p14="http://schemas.microsoft.com/office/powerpoint/2010/main" val="87769118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GYENI">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556</TotalTime>
  <Words>2804</Words>
  <Application>Microsoft Office PowerPoint</Application>
  <PresentationFormat>Diavetítés a képernyőre (4:3 oldalarány)</PresentationFormat>
  <Paragraphs>183</Paragraphs>
  <Slides>25</Slides>
  <Notes>2</Notes>
  <HiddenSlides>0</HiddenSlides>
  <MMClips>0</MMClips>
  <ScaleCrop>false</ScaleCrop>
  <HeadingPairs>
    <vt:vector size="6" baseType="variant">
      <vt:variant>
        <vt:lpstr>Használt betűtípusok</vt:lpstr>
      </vt:variant>
      <vt:variant>
        <vt:i4>3</vt:i4>
      </vt:variant>
      <vt:variant>
        <vt:lpstr>Téma</vt:lpstr>
      </vt:variant>
      <vt:variant>
        <vt:i4>1</vt:i4>
      </vt:variant>
      <vt:variant>
        <vt:lpstr>Diacímek</vt:lpstr>
      </vt:variant>
      <vt:variant>
        <vt:i4>25</vt:i4>
      </vt:variant>
    </vt:vector>
  </HeadingPairs>
  <TitlesOfParts>
    <vt:vector size="29" baseType="lpstr">
      <vt:lpstr>Arial</vt:lpstr>
      <vt:lpstr>Calibri</vt:lpstr>
      <vt:lpstr>Wingdings</vt:lpstr>
      <vt:lpstr>Office-téma</vt:lpstr>
      <vt:lpstr>            EFOP-5.2.2-17 -2017-00056</vt:lpstr>
      <vt:lpstr>Az EFOP-5.2.2-17 pályázat</vt:lpstr>
      <vt:lpstr>Az EFOP-5.2.2-17 pályázat</vt:lpstr>
      <vt:lpstr>Az EFOP-5.2.2-17 pályázat</vt:lpstr>
      <vt:lpstr>Az EFOP-5.2.2-17 pályázat</vt:lpstr>
      <vt:lpstr>Az EFOP-5.2.2-17 pályázat</vt:lpstr>
      <vt:lpstr>A „Soltis Színház vidéki sokszínű kultúra hálózat modelljének kidolgozása nemzetközi együttműködés segítségével „                                                                    SOLTIS SZÍNHÁZ</vt:lpstr>
      <vt:lpstr>A „Soltis Színház vidéki sokszínű kultúra hálózat modelljének kidolgozása nemzetközi együttműködés segítségével „                                                                                                                                 SOLTIS SZÍNHÁZ</vt:lpstr>
      <vt:lpstr>A Soltis Színház „vidéki sokszínű kultúra hálózat” modelljének kidolgozása nemzetközi együttműködés segítségével „                                                                                                                                                                                                Soltis Színház  </vt:lpstr>
      <vt:lpstr>A Soltis Színház „vidéki sokszínű kultúra hálózat” modelljének kidolgozása nemzetközi együttműködés segítségével „                                                                                                                                                                                                        Soltis Színház</vt:lpstr>
      <vt:lpstr>A Soltis Színház „vidéki sokszínű kultúra hálózat” modelljének kidolgozása nemzetközi együttműködés segítségével „                                                                                                                                                                                               Soltis Színház</vt:lpstr>
      <vt:lpstr>A Soltis Színház „vidéki sokszínű kultúra hálózat” modelljének kidolgozása nemzetközi együttműködés segítségével „                                                                                                                                                                                            Soltis Színház</vt:lpstr>
      <vt:lpstr>PowerPoint bemutató</vt:lpstr>
      <vt:lpstr>PowerPoint bemutató</vt:lpstr>
      <vt:lpstr>PowerPoint bemutató</vt:lpstr>
      <vt:lpstr>A Soltis Színház „vidéki sokszínű kultúra hálózat” modelljének kidolgozása  nemzetközi együttműködés segítségével „                                                                                                               Soltis Színház</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KÖSZÖNÖM  A FIGYELMET!</vt:lpstr>
    </vt:vector>
  </TitlesOfParts>
  <Company>novak.adam@gmail.com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Asdfsdafa dsfasd asdf</dc:title>
  <dc:creator>Ádám Novák</dc:creator>
  <cp:lastModifiedBy>Dell</cp:lastModifiedBy>
  <cp:revision>98</cp:revision>
  <dcterms:created xsi:type="dcterms:W3CDTF">2014-03-03T11:13:53Z</dcterms:created>
  <dcterms:modified xsi:type="dcterms:W3CDTF">2018-02-24T07:22:10Z</dcterms:modified>
</cp:coreProperties>
</file>